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7.xml" ContentType="application/vnd.openxmlformats-officedocument.drawingml.chart+xml"/>
  <Override PartName="/ppt/drawings/drawing1.xml" ContentType="application/vnd.openxmlformats-officedocument.drawingml.chartshapes+xml"/>
  <Override PartName="/ppt/charts/chart8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81"/>
  </p:notesMasterIdLst>
  <p:handoutMasterIdLst>
    <p:handoutMasterId r:id="rId82"/>
  </p:handoutMasterIdLst>
  <p:sldIdLst>
    <p:sldId id="1286" r:id="rId2"/>
    <p:sldId id="1030" r:id="rId3"/>
    <p:sldId id="1129" r:id="rId4"/>
    <p:sldId id="1134" r:id="rId5"/>
    <p:sldId id="1135" r:id="rId6"/>
    <p:sldId id="1133" r:id="rId7"/>
    <p:sldId id="1136" r:id="rId8"/>
    <p:sldId id="1291" r:id="rId9"/>
    <p:sldId id="1292" r:id="rId10"/>
    <p:sldId id="1293" r:id="rId11"/>
    <p:sldId id="1361" r:id="rId12"/>
    <p:sldId id="1362" r:id="rId13"/>
    <p:sldId id="1363" r:id="rId14"/>
    <p:sldId id="1364" r:id="rId15"/>
    <p:sldId id="1049" r:id="rId16"/>
    <p:sldId id="1294" r:id="rId17"/>
    <p:sldId id="1284" r:id="rId18"/>
    <p:sldId id="1351" r:id="rId19"/>
    <p:sldId id="1359" r:id="rId20"/>
    <p:sldId id="1350" r:id="rId21"/>
    <p:sldId id="1358" r:id="rId22"/>
    <p:sldId id="1354" r:id="rId23"/>
    <p:sldId id="1355" r:id="rId24"/>
    <p:sldId id="1356" r:id="rId25"/>
    <p:sldId id="1357" r:id="rId26"/>
    <p:sldId id="1360" r:id="rId27"/>
    <p:sldId id="1271" r:id="rId28"/>
    <p:sldId id="1270" r:id="rId29"/>
    <p:sldId id="1273" r:id="rId30"/>
    <p:sldId id="1076" r:id="rId31"/>
    <p:sldId id="1077" r:id="rId32"/>
    <p:sldId id="1078" r:id="rId33"/>
    <p:sldId id="1083" r:id="rId34"/>
    <p:sldId id="1264" r:id="rId35"/>
    <p:sldId id="1346" r:id="rId36"/>
    <p:sldId id="1347" r:id="rId37"/>
    <p:sldId id="1079" r:id="rId38"/>
    <p:sldId id="1082" r:id="rId39"/>
    <p:sldId id="1348" r:id="rId40"/>
    <p:sldId id="1349" r:id="rId41"/>
    <p:sldId id="1166" r:id="rId42"/>
    <p:sldId id="1086" r:id="rId43"/>
    <p:sldId id="1302" r:id="rId44"/>
    <p:sldId id="1299" r:id="rId45"/>
    <p:sldId id="1094" r:id="rId46"/>
    <p:sldId id="1310" r:id="rId47"/>
    <p:sldId id="1311" r:id="rId48"/>
    <p:sldId id="1313" r:id="rId49"/>
    <p:sldId id="1229" r:id="rId50"/>
    <p:sldId id="1230" r:id="rId51"/>
    <p:sldId id="1231" r:id="rId52"/>
    <p:sldId id="1232" r:id="rId53"/>
    <p:sldId id="1233" r:id="rId54"/>
    <p:sldId id="1234" r:id="rId55"/>
    <p:sldId id="1235" r:id="rId56"/>
    <p:sldId id="1236" r:id="rId57"/>
    <p:sldId id="1237" r:id="rId58"/>
    <p:sldId id="1238" r:id="rId59"/>
    <p:sldId id="1239" r:id="rId60"/>
    <p:sldId id="1316" r:id="rId61"/>
    <p:sldId id="1317" r:id="rId62"/>
    <p:sldId id="1321" r:id="rId63"/>
    <p:sldId id="1295" r:id="rId64"/>
    <p:sldId id="1303" r:id="rId65"/>
    <p:sldId id="1304" r:id="rId66"/>
    <p:sldId id="1306" r:id="rId67"/>
    <p:sldId id="1307" r:id="rId68"/>
    <p:sldId id="1308" r:id="rId69"/>
    <p:sldId id="1309" r:id="rId70"/>
    <p:sldId id="1314" r:id="rId71"/>
    <p:sldId id="1315" r:id="rId72"/>
    <p:sldId id="1296" r:id="rId73"/>
    <p:sldId id="1144" r:id="rId74"/>
    <p:sldId id="1153" r:id="rId75"/>
    <p:sldId id="1154" r:id="rId76"/>
    <p:sldId id="1155" r:id="rId77"/>
    <p:sldId id="1285" r:id="rId78"/>
    <p:sldId id="1156" r:id="rId79"/>
    <p:sldId id="1322" r:id="rId80"/>
  </p:sldIdLst>
  <p:sldSz cx="9144000" cy="6858000" type="screen4x3"/>
  <p:notesSz cx="6858000" cy="92964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an Carlos Vilca Telo" initials="JCVT" lastIdx="1" clrIdx="0">
    <p:extLst>
      <p:ext uri="{19B8F6BF-5375-455C-9EA6-DF929625EA0E}">
        <p15:presenceInfo xmlns:p15="http://schemas.microsoft.com/office/powerpoint/2012/main" userId="S-1-5-21-1811116776-1354635119-4264196201-1385" providerId="AD"/>
      </p:ext>
    </p:extLst>
  </p:cmAuthor>
  <p:cmAuthor id="2" name="Varek" initials="V" lastIdx="1" clrIdx="1">
    <p:extLst>
      <p:ext uri="{19B8F6BF-5375-455C-9EA6-DF929625EA0E}">
        <p15:presenceInfo xmlns:p15="http://schemas.microsoft.com/office/powerpoint/2012/main" userId="Varek" providerId="None"/>
      </p:ext>
    </p:extLst>
  </p:cmAuthor>
  <p:cmAuthor id="3" name="rogger martin rios guzman" initials="rmrg" lastIdx="0" clrIdx="2">
    <p:extLst>
      <p:ext uri="{19B8F6BF-5375-455C-9EA6-DF929625EA0E}">
        <p15:presenceInfo xmlns:p15="http://schemas.microsoft.com/office/powerpoint/2012/main" userId="b75ca130b4f26c2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E8FBD1"/>
    <a:srgbClr val="FFFFCC"/>
    <a:srgbClr val="FFFF99"/>
    <a:srgbClr val="EDF4F5"/>
    <a:srgbClr val="FF33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Estilo claro 3 - Acento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Estilo claro 1 - Acento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9" autoAdjust="0"/>
    <p:restoredTop sz="94434" autoAdjust="0"/>
  </p:normalViewPr>
  <p:slideViewPr>
    <p:cSldViewPr>
      <p:cViewPr varScale="1">
        <p:scale>
          <a:sx n="70" d="100"/>
          <a:sy n="70" d="100"/>
        </p:scale>
        <p:origin x="14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Hoja_de_c_lculo_de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384514435695541"/>
          <c:y val="5.0925925925925923E-2"/>
          <c:w val="0.69946719160104986"/>
          <c:h val="0.60230023330417026"/>
        </c:manualLayout>
      </c:layout>
      <c:bar3DChart>
        <c:barDir val="col"/>
        <c:grouping val="standard"/>
        <c:varyColors val="0"/>
        <c:ser>
          <c:idx val="0"/>
          <c:order val="0"/>
          <c:tx>
            <c:v>PIA</c:v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numLit>
              <c:formatCode>General</c:formatCode>
              <c:ptCount val="1"/>
              <c:pt idx="0">
                <c:v>2019</c:v>
              </c:pt>
            </c:numLit>
          </c:cat>
          <c:val>
            <c:numRef>
              <c:f>'INVER. X PROV (2)'!$E$177</c:f>
              <c:numCache>
                <c:formatCode>#,##0</c:formatCode>
                <c:ptCount val="1"/>
                <c:pt idx="0">
                  <c:v>301422603</c:v>
                </c:pt>
              </c:numCache>
            </c:numRef>
          </c:val>
        </c:ser>
        <c:ser>
          <c:idx val="1"/>
          <c:order val="1"/>
          <c:tx>
            <c:v>PIM</c:v>
          </c:tx>
          <c:spPr>
            <a:solidFill>
              <a:srgbClr val="00B050"/>
            </a:solidFill>
            <a:ln>
              <a:noFill/>
            </a:ln>
            <a:effectLst/>
            <a:sp3d/>
          </c:spPr>
          <c:invertIfNegative val="0"/>
          <c:cat>
            <c:numLit>
              <c:formatCode>General</c:formatCode>
              <c:ptCount val="1"/>
              <c:pt idx="0">
                <c:v>2019</c:v>
              </c:pt>
            </c:numLit>
          </c:cat>
          <c:val>
            <c:numRef>
              <c:f>'INVER. X PROV (2)'!$E$178</c:f>
              <c:numCache>
                <c:formatCode>#,##0</c:formatCode>
                <c:ptCount val="1"/>
                <c:pt idx="0">
                  <c:v>516245262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5"/>
        <c:gapDepth val="95"/>
        <c:shape val="box"/>
        <c:axId val="-75323376"/>
        <c:axId val="-75321744"/>
        <c:axId val="-2141617168"/>
      </c:bar3DChart>
      <c:catAx>
        <c:axId val="-753233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75321744"/>
        <c:crosses val="autoZero"/>
        <c:auto val="1"/>
        <c:lblAlgn val="ctr"/>
        <c:lblOffset val="100"/>
        <c:noMultiLvlLbl val="0"/>
      </c:catAx>
      <c:valAx>
        <c:axId val="-753217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 sz="1400" dirty="0">
                    <a:latin typeface="Calibri" panose="020F0502020204030204" pitchFamily="34" charset="0"/>
                  </a:rPr>
                  <a:t>Millones S/</a:t>
                </a:r>
              </a:p>
            </c:rich>
          </c:tx>
          <c:layout>
            <c:manualLayout>
              <c:xMode val="edge"/>
              <c:yMode val="edge"/>
              <c:x val="0.10408675734236839"/>
              <c:y val="0.240520278623592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s-PE"/>
          </a:p>
        </c:txPr>
        <c:crossAx val="-75323376"/>
        <c:crosses val="autoZero"/>
        <c:crossBetween val="between"/>
      </c:valAx>
      <c:serAx>
        <c:axId val="-2141617168"/>
        <c:scaling>
          <c:orientation val="minMax"/>
        </c:scaling>
        <c:delete val="1"/>
        <c:axPos val="b"/>
        <c:majorTickMark val="out"/>
        <c:minorTickMark val="none"/>
        <c:tickLblPos val="nextTo"/>
        <c:crossAx val="-75321744"/>
        <c:crosses val="autoZero"/>
      </c:ser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800" b="1" i="0" u="none" strike="noStrike" kern="1200" baseline="0">
                <a:solidFill>
                  <a:sysClr val="windowText" lastClr="000000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es-PE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E8FBD1"/>
    </a:solidFill>
    <a:ln w="12700" cap="flat" cmpd="sng" algn="ctr">
      <a:solidFill>
        <a:srgbClr val="70AD47"/>
      </a:solidFill>
      <a:prstDash val="solid"/>
      <a:miter lim="800000"/>
    </a:ln>
    <a:effectLst/>
  </c:spPr>
  <c:txPr>
    <a:bodyPr/>
    <a:lstStyle/>
    <a:p>
      <a:pPr>
        <a:defRPr>
          <a:solidFill>
            <a:sysClr val="windowText" lastClr="000000"/>
          </a:solidFill>
          <a:latin typeface="+mn-lt"/>
          <a:ea typeface="+mn-ea"/>
          <a:cs typeface="+mn-cs"/>
        </a:defRPr>
      </a:pPr>
      <a:endParaRPr lang="es-P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AVANCE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D24-498A-907B-CD07173849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D24-498A-907B-CD0717384972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34.80%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D24-498A-907B-CD07173849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34.09%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D24-498A-907B-CD071738497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EJECUTADO</c:v>
                </c:pt>
                <c:pt idx="1">
                  <c:v>PROGRAMADO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34.799999999999997</c:v>
                </c:pt>
                <c:pt idx="1">
                  <c:v>34.090000000000003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24-498A-907B-CD0717384972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2187706557601674"/>
          <c:y val="0.42311944795287987"/>
          <c:w val="0.35455390981352941"/>
          <c:h val="0.31590803155348535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718693687320439"/>
          <c:y val="0.13336308571798908"/>
          <c:w val="0.65250767990283165"/>
          <c:h val="0.67323828612147507"/>
        </c:manualLayout>
      </c:layout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AVANCES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5D2F-437F-AF17-EB730AA16B4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5D2F-437F-AF17-EB730AA16B43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93.32%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5D2F-437F-AF17-EB730AA16B4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74.50%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5D2F-437F-AF17-EB730AA16B43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EJECUTADO</c:v>
                </c:pt>
                <c:pt idx="1">
                  <c:v>PROGRAMADO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92.32</c:v>
                </c:pt>
                <c:pt idx="1">
                  <c:v>74.5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5D2F-437F-AF17-EB730AA16B43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6614884670933997E-2"/>
          <c:y val="0.83177773312104197"/>
          <c:w val="0.87177012383239483"/>
          <c:h val="0.12895869080191474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s-PE"/>
              <a:t>AVANCE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BAC3-4824-9159-4DB72F4C3FA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AC3-4824-9159-4DB72F4C3FA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97.57%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AC3-4824-9159-4DB72F4C3F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AC3-4824-9159-4DB72F4C3FA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EJECUTADO</c:v>
                </c:pt>
                <c:pt idx="1">
                  <c:v>PROGRAMADO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97.5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AC3-4824-9159-4DB72F4C3FA1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6650390980134122"/>
          <c:y val="0.74090919718002335"/>
          <c:w val="0.33349609019865872"/>
          <c:h val="0.247777055255517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AVANCE</a:t>
            </a:r>
          </a:p>
        </c:rich>
      </c:tx>
      <c:layout>
        <c:manualLayout>
          <c:xMode val="edge"/>
          <c:yMode val="edge"/>
          <c:x val="0.33206519458036987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Ventas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24B-42F0-B374-C89B93117A0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24B-42F0-B374-C89B93117A0E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78.39%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124B-42F0-B374-C89B93117A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79.94%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124B-42F0-B374-C89B93117A0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EJECUTADO</c:v>
                </c:pt>
                <c:pt idx="1">
                  <c:v>PROGRAMADO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79.94</c:v>
                </c:pt>
                <c:pt idx="1">
                  <c:v>78.39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4B-42F0-B374-C89B93117A0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656422706845211"/>
          <c:y val="0.77327082481399578"/>
          <c:w val="0.39882088264702614"/>
          <c:h val="0.14049163907828741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AVANCE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2C84-4DB7-A53A-04247FC4E1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C84-4DB7-A53A-04247FC4E1E8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88.42%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2C84-4DB7-A53A-04247FC4E1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100%</a:t>
                    </a:r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C84-4DB7-A53A-04247FC4E1E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PE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Hoja1!$A$2:$A$3</c:f>
              <c:strCache>
                <c:ptCount val="2"/>
                <c:pt idx="0">
                  <c:v>EJECUTADO</c:v>
                </c:pt>
                <c:pt idx="1">
                  <c:v>PROGRAMADO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88.42</c:v>
                </c:pt>
                <c:pt idx="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84-4DB7-A53A-04247FC4E1E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s-PE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chemeClr val="lt1"/>
    </a:solidFill>
    <a:ln w="12700" cap="flat" cmpd="sng" algn="ctr">
      <a:solidFill>
        <a:schemeClr val="accent6"/>
      </a:solidFill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s-P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dirty="0">
                <a:latin typeface="Calibri" panose="020F0502020204030204" pitchFamily="34" charset="0"/>
                <a:cs typeface="Arial" panose="020B0604020202020204" pitchFamily="34" charset="0"/>
              </a:rPr>
              <a:t>CAPTACIÓN DEL CANON Y SOBRE CANON</a:t>
            </a:r>
            <a:r>
              <a:rPr lang="en-US" sz="1600" b="1" baseline="0" dirty="0">
                <a:latin typeface="Calibri" panose="020F0502020204030204" pitchFamily="34" charset="0"/>
                <a:cs typeface="Arial" panose="020B0604020202020204" pitchFamily="34" charset="0"/>
              </a:rPr>
              <a:t> PETROLERO</a:t>
            </a:r>
          </a:p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600" b="1" baseline="0" dirty="0">
                <a:latin typeface="Calibri" panose="020F0502020204030204" pitchFamily="34" charset="0"/>
                <a:cs typeface="Arial" panose="020B0604020202020204" pitchFamily="34" charset="0"/>
              </a:rPr>
              <a:t> AÑOS </a:t>
            </a:r>
            <a:r>
              <a:rPr lang="en-US" sz="1600" b="1" baseline="0" dirty="0" smtClean="0">
                <a:latin typeface="Calibri" panose="020F0502020204030204" pitchFamily="34" charset="0"/>
                <a:cs typeface="Arial" panose="020B0604020202020204" pitchFamily="34" charset="0"/>
              </a:rPr>
              <a:t>2014, 2018 y 2019*</a:t>
            </a:r>
            <a:endParaRPr lang="en-US" sz="1600" b="1" dirty="0">
              <a:latin typeface="Calibri" panose="020F050202020403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25583621800306788"/>
          <c:y val="1.580724253085092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20672776124290285"/>
          <c:y val="0.18874708980939137"/>
          <c:w val="0.79092862069231029"/>
          <c:h val="0.65239040084668865"/>
        </c:manualLayout>
      </c:layout>
      <c:barChart>
        <c:barDir val="col"/>
        <c:grouping val="clustered"/>
        <c:varyColors val="0"/>
        <c:ser>
          <c:idx val="0"/>
          <c:order val="0"/>
          <c:tx>
            <c:v>Monto</c:v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5C8-4E28-BD8D-17D51AB9C03B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5C8-4E28-BD8D-17D51AB9C03B}"/>
              </c:ext>
            </c:extLst>
          </c:dPt>
          <c:dPt>
            <c:idx val="3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5C8-4E28-BD8D-17D51AB9C03B}"/>
              </c:ext>
            </c:extLst>
          </c:dPt>
          <c:dPt>
            <c:idx val="4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5C8-4E28-BD8D-17D51AB9C03B}"/>
              </c:ext>
            </c:extLst>
          </c:dPt>
          <c:cat>
            <c:numRef>
              <c:f>'2017'!$E$21:$G$21</c:f>
              <c:numCache>
                <c:formatCode>General</c:formatCode>
                <c:ptCount val="3"/>
                <c:pt idx="0">
                  <c:v>2014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'2017'!$E$22:$G$22</c:f>
              <c:numCache>
                <c:formatCode>#,##0.00</c:formatCode>
                <c:ptCount val="3"/>
                <c:pt idx="0" formatCode="#,##0.00_);\(#,##0.00\)">
                  <c:v>78711577.519999996</c:v>
                </c:pt>
                <c:pt idx="1">
                  <c:v>24406294.399999999</c:v>
                </c:pt>
                <c:pt idx="2">
                  <c:v>28213405.989999998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F5C8-4E28-BD8D-17D51AB9C0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0809520"/>
        <c:axId val="-2000800816"/>
      </c:barChart>
      <c:catAx>
        <c:axId val="-20008095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2000800816"/>
        <c:crosses val="autoZero"/>
        <c:auto val="1"/>
        <c:lblAlgn val="ctr"/>
        <c:lblOffset val="100"/>
        <c:noMultiLvlLbl val="0"/>
      </c:catAx>
      <c:valAx>
        <c:axId val="-200080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Calibri" panose="020F050202020403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s-PE" sz="1100">
                    <a:latin typeface="Calibri" panose="020F0502020204030204" pitchFamily="34" charset="0"/>
                    <a:cs typeface="Arial" panose="020B0604020202020204" pitchFamily="34" charset="0"/>
                  </a:rPr>
                  <a:t>Millones de S/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#,##0.00_);\(#,##0.0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-200080952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5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rgbClr val="FFFFCC"/>
    </a:solidFill>
    <a:ln w="9525" cap="flat" cmpd="sng" algn="ctr">
      <a:solidFill>
        <a:srgbClr val="FFC000"/>
      </a:solidFill>
      <a:round/>
    </a:ln>
    <a:effectLst/>
  </c:spPr>
  <c:txPr>
    <a:bodyPr/>
    <a:lstStyle/>
    <a:p>
      <a:pPr>
        <a:defRPr/>
      </a:pPr>
      <a:endParaRPr lang="es-PE"/>
    </a:p>
  </c:txPr>
  <c:externalData r:id="rId1">
    <c:autoUpdate val="0"/>
  </c:externalData>
  <c:userShapes r:id="rId2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885457445868236"/>
          <c:y val="2.1626978432705668E-2"/>
          <c:w val="0.79002621333530265"/>
          <c:h val="0.75045442458558276"/>
        </c:manualLayout>
      </c:layout>
      <c:barChart>
        <c:barDir val="col"/>
        <c:grouping val="clustered"/>
        <c:varyColors val="0"/>
        <c:ser>
          <c:idx val="12"/>
          <c:order val="0"/>
          <c:tx>
            <c:v>Monto</c:v>
          </c:tx>
          <c:spPr>
            <a:solidFill>
              <a:srgbClr val="00B05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</c:dPt>
          <c:cat>
            <c:strRef>
              <c:f>'2019'!$A$7:$D$11</c:f>
              <c:strCache>
                <c:ptCount val="5"/>
                <c:pt idx="0">
                  <c:v>SERVICIO DE DEUDA</c:v>
                </c:pt>
                <c:pt idx="1">
                  <c:v>GOBIERNO REGIONAL DE LORETO</c:v>
                </c:pt>
                <c:pt idx="2">
                  <c:v>UNAP</c:v>
                </c:pt>
                <c:pt idx="3">
                  <c:v>IIAP</c:v>
                </c:pt>
                <c:pt idx="4">
                  <c:v>MUNICIPALIDADES</c:v>
                </c:pt>
              </c:strCache>
            </c:strRef>
          </c:cat>
          <c:val>
            <c:numRef>
              <c:f>'2019'!$Q$7:$Q$11</c:f>
              <c:numCache>
                <c:formatCode>#,##0.00_);\(#,##0.00\)</c:formatCode>
                <c:ptCount val="5"/>
                <c:pt idx="0">
                  <c:v>16083345.822934579</c:v>
                </c:pt>
                <c:pt idx="1">
                  <c:v>28213405.994477373</c:v>
                </c:pt>
                <c:pt idx="2">
                  <c:v>2712827.5133151319</c:v>
                </c:pt>
                <c:pt idx="3">
                  <c:v>1627696.4819890796</c:v>
                </c:pt>
                <c:pt idx="4">
                  <c:v>21702619.996521056</c:v>
                </c:pt>
              </c:numCache>
            </c:numRef>
          </c:val>
        </c:ser>
        <c:ser>
          <c:idx val="6"/>
          <c:order val="1"/>
          <c:spPr>
            <a:gradFill rotWithShape="1">
              <a:gsLst>
                <a:gs pos="0">
                  <a:schemeClr val="accent1">
                    <a:lumMod val="60000"/>
                    <a:shade val="51000"/>
                    <a:satMod val="130000"/>
                  </a:schemeClr>
                </a:gs>
                <a:gs pos="80000">
                  <a:schemeClr val="accent1">
                    <a:lumMod val="60000"/>
                    <a:shade val="93000"/>
                    <a:satMod val="130000"/>
                  </a:schemeClr>
                </a:gs>
                <a:gs pos="100000">
                  <a:schemeClr val="accent1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'2019'!$A$7:$D$11</c:f>
              <c:strCache>
                <c:ptCount val="5"/>
                <c:pt idx="0">
                  <c:v>SERVICIO DE DEUDA</c:v>
                </c:pt>
                <c:pt idx="1">
                  <c:v>GOBIERNO REGIONAL DE LORETO</c:v>
                </c:pt>
                <c:pt idx="2">
                  <c:v>UNAP</c:v>
                </c:pt>
                <c:pt idx="3">
                  <c:v>IIAP</c:v>
                </c:pt>
                <c:pt idx="4">
                  <c:v>MUNICIPALIDADES</c:v>
                </c:pt>
              </c:strCache>
            </c:strRef>
          </c:cat>
          <c:val>
            <c:numRef>
              <c:f>'2019'!$K$7:$K$11</c:f>
            </c:numRef>
          </c:val>
        </c:ser>
        <c:ser>
          <c:idx val="7"/>
          <c:order val="2"/>
          <c:spPr>
            <a:gradFill rotWithShape="1">
              <a:gsLst>
                <a:gs pos="0">
                  <a:schemeClr val="accent2">
                    <a:lumMod val="60000"/>
                    <a:shade val="51000"/>
                    <a:satMod val="130000"/>
                  </a:schemeClr>
                </a:gs>
                <a:gs pos="80000">
                  <a:schemeClr val="accent2">
                    <a:lumMod val="60000"/>
                    <a:shade val="93000"/>
                    <a:satMod val="130000"/>
                  </a:schemeClr>
                </a:gs>
                <a:gs pos="100000">
                  <a:schemeClr val="accent2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'2019'!$A$7:$D$11</c:f>
              <c:strCache>
                <c:ptCount val="5"/>
                <c:pt idx="0">
                  <c:v>SERVICIO DE DEUDA</c:v>
                </c:pt>
                <c:pt idx="1">
                  <c:v>GOBIERNO REGIONAL DE LORETO</c:v>
                </c:pt>
                <c:pt idx="2">
                  <c:v>UNAP</c:v>
                </c:pt>
                <c:pt idx="3">
                  <c:v>IIAP</c:v>
                </c:pt>
                <c:pt idx="4">
                  <c:v>MUNICIPALIDADES</c:v>
                </c:pt>
              </c:strCache>
            </c:strRef>
          </c:cat>
          <c:val>
            <c:numRef>
              <c:f>'2019'!$L$7:$L$11</c:f>
            </c:numRef>
          </c:val>
        </c:ser>
        <c:ser>
          <c:idx val="8"/>
          <c:order val="3"/>
          <c:spPr>
            <a:gradFill rotWithShape="1">
              <a:gsLst>
                <a:gs pos="0">
                  <a:schemeClr val="accent3">
                    <a:lumMod val="60000"/>
                    <a:shade val="51000"/>
                    <a:satMod val="130000"/>
                  </a:schemeClr>
                </a:gs>
                <a:gs pos="80000">
                  <a:schemeClr val="accent3">
                    <a:lumMod val="60000"/>
                    <a:shade val="93000"/>
                    <a:satMod val="130000"/>
                  </a:schemeClr>
                </a:gs>
                <a:gs pos="100000">
                  <a:schemeClr val="accent3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'2019'!$A$7:$D$11</c:f>
              <c:strCache>
                <c:ptCount val="5"/>
                <c:pt idx="0">
                  <c:v>SERVICIO DE DEUDA</c:v>
                </c:pt>
                <c:pt idx="1">
                  <c:v>GOBIERNO REGIONAL DE LORETO</c:v>
                </c:pt>
                <c:pt idx="2">
                  <c:v>UNAP</c:v>
                </c:pt>
                <c:pt idx="3">
                  <c:v>IIAP</c:v>
                </c:pt>
                <c:pt idx="4">
                  <c:v>MUNICIPALIDADES</c:v>
                </c:pt>
              </c:strCache>
            </c:strRef>
          </c:cat>
          <c:val>
            <c:numRef>
              <c:f>'2019'!$M$7:$M$11</c:f>
            </c:numRef>
          </c:val>
        </c:ser>
        <c:ser>
          <c:idx val="9"/>
          <c:order val="4"/>
          <c:spPr>
            <a:gradFill rotWithShape="1">
              <a:gsLst>
                <a:gs pos="0">
                  <a:schemeClr val="accent4">
                    <a:lumMod val="60000"/>
                    <a:shade val="51000"/>
                    <a:satMod val="130000"/>
                  </a:schemeClr>
                </a:gs>
                <a:gs pos="80000">
                  <a:schemeClr val="accent4">
                    <a:lumMod val="60000"/>
                    <a:shade val="93000"/>
                    <a:satMod val="130000"/>
                  </a:schemeClr>
                </a:gs>
                <a:gs pos="100000">
                  <a:schemeClr val="accent4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'2019'!$A$7:$D$11</c:f>
              <c:strCache>
                <c:ptCount val="5"/>
                <c:pt idx="0">
                  <c:v>SERVICIO DE DEUDA</c:v>
                </c:pt>
                <c:pt idx="1">
                  <c:v>GOBIERNO REGIONAL DE LORETO</c:v>
                </c:pt>
                <c:pt idx="2">
                  <c:v>UNAP</c:v>
                </c:pt>
                <c:pt idx="3">
                  <c:v>IIAP</c:v>
                </c:pt>
                <c:pt idx="4">
                  <c:v>MUNICIPALIDADES</c:v>
                </c:pt>
              </c:strCache>
            </c:strRef>
          </c:cat>
          <c:val>
            <c:numRef>
              <c:f>'2019'!$N$7:$N$11</c:f>
            </c:numRef>
          </c:val>
        </c:ser>
        <c:ser>
          <c:idx val="10"/>
          <c:order val="5"/>
          <c:spPr>
            <a:gradFill rotWithShape="1">
              <a:gsLst>
                <a:gs pos="0">
                  <a:schemeClr val="accent5">
                    <a:lumMod val="60000"/>
                    <a:shade val="51000"/>
                    <a:satMod val="130000"/>
                  </a:schemeClr>
                </a:gs>
                <a:gs pos="80000">
                  <a:schemeClr val="accent5">
                    <a:lumMod val="60000"/>
                    <a:shade val="93000"/>
                    <a:satMod val="130000"/>
                  </a:schemeClr>
                </a:gs>
                <a:gs pos="100000">
                  <a:schemeClr val="accent5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'2019'!$A$7:$D$11</c:f>
              <c:strCache>
                <c:ptCount val="5"/>
                <c:pt idx="0">
                  <c:v>SERVICIO DE DEUDA</c:v>
                </c:pt>
                <c:pt idx="1">
                  <c:v>GOBIERNO REGIONAL DE LORETO</c:v>
                </c:pt>
                <c:pt idx="2">
                  <c:v>UNAP</c:v>
                </c:pt>
                <c:pt idx="3">
                  <c:v>IIAP</c:v>
                </c:pt>
                <c:pt idx="4">
                  <c:v>MUNICIPALIDADES</c:v>
                </c:pt>
              </c:strCache>
            </c:strRef>
          </c:cat>
          <c:val>
            <c:numRef>
              <c:f>'2019'!$O$7:$O$11</c:f>
            </c:numRef>
          </c:val>
        </c:ser>
        <c:ser>
          <c:idx val="11"/>
          <c:order val="6"/>
          <c:spPr>
            <a:gradFill rotWithShape="1">
              <a:gsLst>
                <a:gs pos="0">
                  <a:schemeClr val="accent6">
                    <a:lumMod val="60000"/>
                    <a:shade val="51000"/>
                    <a:satMod val="130000"/>
                  </a:schemeClr>
                </a:gs>
                <a:gs pos="80000">
                  <a:schemeClr val="accent6">
                    <a:lumMod val="60000"/>
                    <a:shade val="93000"/>
                    <a:satMod val="130000"/>
                  </a:schemeClr>
                </a:gs>
                <a:gs pos="100000">
                  <a:schemeClr val="accent6">
                    <a:lumMod val="60000"/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'2019'!$A$7:$D$11</c:f>
              <c:strCache>
                <c:ptCount val="5"/>
                <c:pt idx="0">
                  <c:v>SERVICIO DE DEUDA</c:v>
                </c:pt>
                <c:pt idx="1">
                  <c:v>GOBIERNO REGIONAL DE LORETO</c:v>
                </c:pt>
                <c:pt idx="2">
                  <c:v>UNAP</c:v>
                </c:pt>
                <c:pt idx="3">
                  <c:v>IIAP</c:v>
                </c:pt>
                <c:pt idx="4">
                  <c:v>MUNICIPALIDADES</c:v>
                </c:pt>
              </c:strCache>
            </c:strRef>
          </c:cat>
          <c:val>
            <c:numRef>
              <c:f>'2019'!$P$7:$P$11</c:f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00800272"/>
        <c:axId val="-2000810608"/>
      </c:barChart>
      <c:catAx>
        <c:axId val="-2000800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accent3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ln>
                  <a:noFill/>
                </a:ln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s-PE"/>
          </a:p>
        </c:txPr>
        <c:crossAx val="-2000810608"/>
        <c:crosses val="autoZero"/>
        <c:auto val="1"/>
        <c:lblAlgn val="ctr"/>
        <c:lblOffset val="100"/>
        <c:noMultiLvlLbl val="0"/>
      </c:catAx>
      <c:valAx>
        <c:axId val="-2000810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s-PE" sz="12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Millones de </a:t>
                </a:r>
                <a:r>
                  <a:rPr lang="es-PE" sz="12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S/</a:t>
                </a:r>
                <a:endParaRPr lang="es-PE" sz="1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2.8827984785791641E-2"/>
              <c:y val="0.33577823231460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900" b="1" i="0" u="none" strike="noStrike" kern="1200" baseline="0">
                  <a:ln>
                    <a:noFill/>
                  </a:ln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s-PE"/>
            </a:p>
          </c:txPr>
        </c:title>
        <c:numFmt formatCode="#,##0.00_);\(#,##0.00\)" sourceLinked="1"/>
        <c:majorTickMark val="none"/>
        <c:minorTickMark val="none"/>
        <c:tickLblPos val="nextTo"/>
        <c:spPr>
          <a:noFill/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  <c:crossAx val="-200080027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25400">
            <a:noFill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00" b="1" i="0" u="none" strike="noStrike" kern="1200" baseline="0">
                <a:ln>
                  <a:noFill/>
                </a:ln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E"/>
          </a:p>
        </c:txPr>
      </c:dTable>
      <c:spPr>
        <a:noFill/>
        <a:ln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a:ln>
        <a:effectLst/>
      </c:spPr>
    </c:plotArea>
    <c:plotVisOnly val="1"/>
    <c:dispBlanksAs val="gap"/>
    <c:showDLblsOverMax val="0"/>
  </c:chart>
  <c:spPr>
    <a:solidFill>
      <a:srgbClr val="FFFFCC">
        <a:alpha val="62000"/>
      </a:srgbClr>
    </a:solidFill>
    <a:ln w="9525" cap="flat" cmpd="sng" algn="ctr">
      <a:solidFill>
        <a:schemeClr val="accent3">
          <a:lumMod val="75000"/>
        </a:schemeClr>
      </a:solidFill>
      <a:round/>
    </a:ln>
    <a:effectLst/>
  </c:spPr>
  <c:txPr>
    <a:bodyPr rot="-1080000"/>
    <a:lstStyle/>
    <a:p>
      <a:pPr>
        <a:defRPr>
          <a:ln>
            <a:noFill/>
          </a:ln>
        </a:defRPr>
      </a:pPr>
      <a:endParaRPr lang="es-P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0.40351</cdr:x>
      <cdr:y>0.2809</cdr:y>
    </cdr:from>
    <cdr:to>
      <cdr:x>0.79067</cdr:x>
      <cdr:y>0.65499</cdr:y>
    </cdr:to>
    <cdr:sp macro="" textlink="">
      <cdr:nvSpPr>
        <cdr:cNvPr id="2" name="Forma libre 1"/>
        <cdr:cNvSpPr/>
      </cdr:nvSpPr>
      <cdr:spPr>
        <a:xfrm xmlns:a="http://schemas.openxmlformats.org/drawingml/2006/main">
          <a:off x="3312368" y="1135484"/>
          <a:ext cx="3178207" cy="1512170"/>
        </a:xfrm>
        <a:custGeom xmlns:a="http://schemas.openxmlformats.org/drawingml/2006/main">
          <a:avLst/>
          <a:gdLst>
            <a:gd name="connsiteX0" fmla="*/ 0 w 3107531"/>
            <a:gd name="connsiteY0" fmla="*/ 0 h 1877708"/>
            <a:gd name="connsiteX1" fmla="*/ 821531 w 3107531"/>
            <a:gd name="connsiteY1" fmla="*/ 1321594 h 1877708"/>
            <a:gd name="connsiteX2" fmla="*/ 1631156 w 3107531"/>
            <a:gd name="connsiteY2" fmla="*/ 1869282 h 1877708"/>
            <a:gd name="connsiteX3" fmla="*/ 2202656 w 3107531"/>
            <a:gd name="connsiteY3" fmla="*/ 1654969 h 1877708"/>
            <a:gd name="connsiteX4" fmla="*/ 3107531 w 3107531"/>
            <a:gd name="connsiteY4" fmla="*/ 1666875 h 1877708"/>
            <a:gd name="connsiteX5" fmla="*/ 3107531 w 3107531"/>
            <a:gd name="connsiteY5" fmla="*/ 1666875 h 1877708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</a:cxnLst>
          <a:rect l="l" t="t" r="r" b="b"/>
          <a:pathLst>
            <a:path w="3107531" h="1877708">
              <a:moveTo>
                <a:pt x="0" y="0"/>
              </a:moveTo>
              <a:cubicBezTo>
                <a:pt x="274836" y="505023"/>
                <a:pt x="549672" y="1010047"/>
                <a:pt x="821531" y="1321594"/>
              </a:cubicBezTo>
              <a:cubicBezTo>
                <a:pt x="1093390" y="1633141"/>
                <a:pt x="1400969" y="1813720"/>
                <a:pt x="1631156" y="1869282"/>
              </a:cubicBezTo>
              <a:cubicBezTo>
                <a:pt x="1861343" y="1924844"/>
                <a:pt x="1956594" y="1688703"/>
                <a:pt x="2202656" y="1654969"/>
              </a:cubicBezTo>
              <a:cubicBezTo>
                <a:pt x="2448718" y="1621235"/>
                <a:pt x="3107531" y="1666875"/>
                <a:pt x="3107531" y="1666875"/>
              </a:cubicBezTo>
              <a:lnTo>
                <a:pt x="3107531" y="1666875"/>
              </a:lnTo>
            </a:path>
          </a:pathLst>
        </a:cu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1">
          <a:schemeClr val="accent2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rtlCol="0" anchor="t"/>
        <a:lstStyle xmlns:a="http://schemas.openxmlformats.org/drawingml/2006/main">
          <a:defPPr>
            <a:defRPr lang="es-PE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ES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2972547" cy="4653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3853" y="3"/>
            <a:ext cx="2972547" cy="4653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AB560-EADF-4178-BEE7-25C0A934BC05}" type="datetimeFigureOut">
              <a:rPr lang="es-PE" smtClean="0"/>
              <a:t>16/09/2019</a:t>
            </a:fld>
            <a:endParaRPr lang="es-PE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31060"/>
            <a:ext cx="2972547" cy="4653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3853" y="8831060"/>
            <a:ext cx="2972547" cy="46534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1C54F0-BFC4-4E38-AC10-2D2010D845A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998543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AD77F-9F3E-4503-A7C3-A4B97E3CB9A1}" type="datetimeFigureOut">
              <a:rPr lang="es-PE" smtClean="0"/>
              <a:t>16/09/2019</a:t>
            </a:fld>
            <a:endParaRPr lang="es-PE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1" y="4415795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2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5" y="8829966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612D14-9971-4AA6-8837-EE5570B55ABD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2146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22465-DA87-413F-AF8F-C8EB1B25B4A1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098324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2D14-9971-4AA6-8837-EE5570B55ABD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23859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Agregar foto del presi con </a:t>
            </a:r>
            <a:r>
              <a:rPr lang="es-PE" dirty="0" err="1"/>
              <a:t>PPK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22465-DA87-413F-AF8F-C8EB1B25B4A1}" type="slidenum">
              <a:rPr lang="es-PE" smtClean="0"/>
              <a:t>22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919869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12D14-9971-4AA6-8837-EE5570B55ABD}" type="slidenum">
              <a:rPr lang="es-PE" smtClean="0"/>
              <a:t>29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643118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Agregar foto del presi con </a:t>
            </a:r>
            <a:r>
              <a:rPr lang="es-PE" dirty="0" err="1"/>
              <a:t>PPK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22465-DA87-413F-AF8F-C8EB1B25B4A1}" type="slidenum">
              <a:rPr lang="es-PE" smtClean="0"/>
              <a:t>30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68239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Agregar foto del presi con </a:t>
            </a:r>
            <a:r>
              <a:rPr lang="es-PE" dirty="0" err="1"/>
              <a:t>PPK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22465-DA87-413F-AF8F-C8EB1B25B4A1}" type="slidenum">
              <a:rPr lang="es-PE" smtClean="0"/>
              <a:t>33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02195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E" dirty="0"/>
              <a:t>Agregar foto del presi con </a:t>
            </a:r>
            <a:r>
              <a:rPr lang="es-PE" dirty="0" err="1"/>
              <a:t>PPK</a:t>
            </a:r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22465-DA87-413F-AF8F-C8EB1B25B4A1}" type="slidenum">
              <a:rPr lang="es-PE" smtClean="0"/>
              <a:t>37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588399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22465-DA87-413F-AF8F-C8EB1B25B4A1}" type="slidenum">
              <a:rPr lang="es-PE" smtClean="0"/>
              <a:t>45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183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18558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7151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12889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9/16/2019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7610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390068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4308989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748004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2204829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425028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975899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814023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PE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043163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56C19-7776-4CBE-9047-02916045199C}" type="datetimeFigureOut">
              <a:rPr lang="es-PE" smtClean="0"/>
              <a:t>16/09/2019</a:t>
            </a:fld>
            <a:endParaRPr lang="es-PE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BE025A-FE23-4198-9CF9-B00D73ADF1CC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659196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5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4.jpeg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5.jpeg"/><Relationship Id="rId5" Type="http://schemas.openxmlformats.org/officeDocument/2006/relationships/image" Target="../media/image63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68.jpg"/><Relationship Id="rId7" Type="http://schemas.openxmlformats.org/officeDocument/2006/relationships/image" Target="../media/image67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2.jpe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0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5.emf"/><Relationship Id="rId5" Type="http://schemas.openxmlformats.org/officeDocument/2006/relationships/package" Target="../embeddings/Hoja_de_c_lculo_de_Microsoft_Excel9.xlsx"/><Relationship Id="rId4" Type="http://schemas.openxmlformats.org/officeDocument/2006/relationships/oleObject" Target="../embeddings/oleObject3.bin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5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6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" y="11248"/>
            <a:ext cx="2620370" cy="1185504"/>
          </a:xfrm>
          <a:prstGeom prst="rect">
            <a:avLst/>
          </a:prstGeom>
          <a:effectLst/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83768" y="332656"/>
            <a:ext cx="6370617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PE" sz="2800" b="1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PROCESO DE CREACIÓN DE LA PROVINCIA FRONTERIZA DEL </a:t>
            </a:r>
          </a:p>
          <a:p>
            <a:pPr algn="ctr"/>
            <a:r>
              <a:rPr lang="es-PE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NAPO</a:t>
            </a:r>
            <a:endParaRPr lang="es-PE" sz="2800" u="none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449" y="2834348"/>
            <a:ext cx="2472101" cy="1975475"/>
          </a:xfrm>
          <a:prstGeom prst="rect">
            <a:avLst/>
          </a:prstGeom>
        </p:spPr>
      </p:pic>
      <p:pic>
        <p:nvPicPr>
          <p:cNvPr id="14" name="Picture 2" descr="C:\Documents and Settings\Administrador\Escritorio\Provincia Napo_propuesta Gore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013" y="2027843"/>
            <a:ext cx="5904179" cy="3993445"/>
          </a:xfrm>
          <a:prstGeom prst="rect">
            <a:avLst/>
          </a:prstGeom>
          <a:noFill/>
        </p:spPr>
      </p:pic>
      <p:sp>
        <p:nvSpPr>
          <p:cNvPr id="15" name="CuadroTexto 14"/>
          <p:cNvSpPr txBox="1"/>
          <p:nvPr/>
        </p:nvSpPr>
        <p:spPr>
          <a:xfrm>
            <a:off x="395536" y="614555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Calibri" panose="020F0502020204030204" pitchFamily="34" charset="0"/>
              </a:rPr>
              <a:t>Fuente: </a:t>
            </a:r>
            <a:r>
              <a:rPr lang="es-PE" sz="1400" dirty="0" smtClean="0">
                <a:latin typeface="Calibri" panose="020F0502020204030204" pitchFamily="34" charset="0"/>
              </a:rPr>
              <a:t>GRPPAT/SGATDF</a:t>
            </a:r>
          </a:p>
        </p:txBody>
      </p:sp>
    </p:spTree>
    <p:extLst>
      <p:ext uri="{BB962C8B-B14F-4D97-AF65-F5344CB8AC3E}">
        <p14:creationId xmlns:p14="http://schemas.microsoft.com/office/powerpoint/2010/main" val="16103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1 Proceso alternativo"/>
          <p:cNvSpPr/>
          <p:nvPr/>
        </p:nvSpPr>
        <p:spPr>
          <a:xfrm>
            <a:off x="5097146" y="1628800"/>
            <a:ext cx="2643206" cy="24288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ORDENANZAS REGIONALES</a:t>
            </a:r>
          </a:p>
          <a:p>
            <a:pPr algn="ctr"/>
            <a:endParaRPr lang="es-E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</a:t>
            </a:r>
            <a:r>
              <a:rPr lang="es-PE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9 </a:t>
            </a:r>
            <a:endParaRPr lang="es-E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 Título"/>
          <p:cNvSpPr>
            <a:spLocks noGrp="1"/>
          </p:cNvSpPr>
          <p:nvPr>
            <p:ph type="title"/>
          </p:nvPr>
        </p:nvSpPr>
        <p:spPr>
          <a:xfrm>
            <a:off x="3203848" y="260648"/>
            <a:ext cx="4597966" cy="1080730"/>
          </a:xfrm>
          <a:solidFill>
            <a:srgbClr val="E8FBD1"/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PE" sz="3200" b="1" dirty="0"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CONSEJO REGIONAL DE LORETO</a:t>
            </a:r>
            <a:endParaRPr lang="es-ES" sz="3200" b="1" dirty="0"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9 Elipse"/>
          <p:cNvSpPr/>
          <p:nvPr/>
        </p:nvSpPr>
        <p:spPr>
          <a:xfrm>
            <a:off x="1283935" y="1700808"/>
            <a:ext cx="3000033" cy="2212868"/>
          </a:xfrm>
          <a:prstGeom prst="ellipse">
            <a:avLst/>
          </a:prstGeom>
          <a:solidFill>
            <a:srgbClr val="CCECFF"/>
          </a:solidFill>
          <a:ln w="38100">
            <a:solidFill>
              <a:schemeClr val="bg1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ACUERDOS ORDINARIOS </a:t>
            </a:r>
          </a:p>
          <a:p>
            <a:pPr algn="ctr"/>
            <a:endParaRPr lang="es-ES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2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</a:t>
            </a:r>
            <a:r>
              <a:rPr lang="es-ES" sz="2200" b="1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s-E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85 </a:t>
            </a:r>
            <a:endParaRPr lang="es-ES" sz="2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" y="11248"/>
            <a:ext cx="2620370" cy="1185504"/>
          </a:xfrm>
          <a:prstGeom prst="rect">
            <a:avLst/>
          </a:prstGeom>
          <a:effectLst/>
        </p:spPr>
      </p:pic>
      <p:sp>
        <p:nvSpPr>
          <p:cNvPr id="9" name="CuadroTexto 8"/>
          <p:cNvSpPr txBox="1"/>
          <p:nvPr/>
        </p:nvSpPr>
        <p:spPr>
          <a:xfrm>
            <a:off x="179512" y="6453336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/>
              <a:t>Fuente: Consejo Regional de Loreto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149080"/>
            <a:ext cx="6912768" cy="223224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412782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11299" y="260648"/>
            <a:ext cx="8712970" cy="553998"/>
          </a:xfrm>
          <a:prstGeom prst="rect">
            <a:avLst/>
          </a:prstGeom>
          <a:solidFill>
            <a:srgbClr val="E8FBD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PE"/>
            </a:defPPr>
            <a:lvl1pPr algn="ctr" fontAlgn="ctr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3000" dirty="0">
                <a:solidFill>
                  <a:schemeClr val="tx1"/>
                </a:solidFill>
                <a:effectLst/>
              </a:rPr>
              <a:t>ORDENANZAS REGIONALES RESALTANTES</a:t>
            </a:r>
          </a:p>
        </p:txBody>
      </p:sp>
      <p:sp>
        <p:nvSpPr>
          <p:cNvPr id="6" name="5 Rectángulo"/>
          <p:cNvSpPr/>
          <p:nvPr/>
        </p:nvSpPr>
        <p:spPr>
          <a:xfrm>
            <a:off x="2415298" y="2428439"/>
            <a:ext cx="6552728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EL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"REGLAMENTO DEL PROCESO DEL PRESUPUESTO PARTICIPATIVO REGIONAL BASADO EN RESULTADOS, AÑO FISCAL 2020“. 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415298" y="1124744"/>
            <a:ext cx="6552728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APROBAR,</a:t>
            </a:r>
            <a:r>
              <a:rPr lang="es-P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"CONVOCATORIA DE AUDIENCIA PÚBLICA REGIONAL DE RENDICIÓN DE CUENTAS DEL II SEMESTRE, AÑO FISCAL 2018", 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PE" sz="1500" dirty="0">
                <a:latin typeface="Arial" panose="020B0604020202020204" pitchFamily="34" charset="0"/>
                <a:cs typeface="Arial" panose="020B0604020202020204" pitchFamily="34" charset="0"/>
              </a:rPr>
              <a:t>realizarse en el auditorio del CETPRO "Padre Jesús García", sito en la Av. 28 de Julio N° 500, Punchana, el día martes 12 de marzo 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de 2019. </a:t>
            </a:r>
            <a:endParaRPr lang="es-ES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79510" y="2674080"/>
            <a:ext cx="2160242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002-2019-GRL-CR</a:t>
            </a:r>
            <a:endParaRPr lang="es-P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79511" y="1385194"/>
            <a:ext cx="2160241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001-2019-GRL-CR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79512" y="6505599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/>
              <a:t>Fuente: Consejo Regional de Loreto</a:t>
            </a:r>
          </a:p>
        </p:txBody>
      </p:sp>
      <p:sp>
        <p:nvSpPr>
          <p:cNvPr id="10" name="5 Rectángulo"/>
          <p:cNvSpPr/>
          <p:nvPr/>
        </p:nvSpPr>
        <p:spPr>
          <a:xfrm>
            <a:off x="2415298" y="3515817"/>
            <a:ext cx="6552728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DECLARAR COMO POLÍTICA PÚBLICA LA ESTRATEGIA EGIONAL DE ATENCIÓN INTEGRAL A LA PRIMERA INFANCIA "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ERANANKIRA REAI KUAKANA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 (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SANITOS E INTELIGENTES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8 Rectángulo"/>
          <p:cNvSpPr/>
          <p:nvPr/>
        </p:nvSpPr>
        <p:spPr>
          <a:xfrm>
            <a:off x="179510" y="3724583"/>
            <a:ext cx="2160242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005-2019-GRL-CR</a:t>
            </a:r>
            <a:endParaRPr lang="es-P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21 Rectángulo"/>
          <p:cNvSpPr/>
          <p:nvPr/>
        </p:nvSpPr>
        <p:spPr>
          <a:xfrm>
            <a:off x="2415298" y="4595937"/>
            <a:ext cx="6549188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APROBAR, LA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“CREACIÓN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CONFORMACIÓN DE LA INSTANCIA REGIONAL DE CONCERTACIÓN INTERGUBERNAMENTAL E INTERSECTORIAL CONTRA LA VIOLENCIA DE GÉNERO DE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LORETO”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22 Rectángulo"/>
          <p:cNvSpPr/>
          <p:nvPr/>
        </p:nvSpPr>
        <p:spPr>
          <a:xfrm>
            <a:off x="211299" y="4811961"/>
            <a:ext cx="212845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006-2019-GRL-CR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8 Rectángulo"/>
          <p:cNvSpPr/>
          <p:nvPr/>
        </p:nvSpPr>
        <p:spPr>
          <a:xfrm>
            <a:off x="179512" y="5877272"/>
            <a:ext cx="2160242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008-2019-GRL-CR</a:t>
            </a:r>
            <a:endParaRPr lang="es-PE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5 Rectángulo"/>
          <p:cNvSpPr/>
          <p:nvPr/>
        </p:nvSpPr>
        <p:spPr>
          <a:xfrm>
            <a:off x="2411760" y="5668506"/>
            <a:ext cx="6552728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DECLARAR</a:t>
            </a:r>
            <a:r>
              <a:rPr lang="es-PE" sz="15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 E INTERÉS REGIONAL LA PROMOCIÓN DE LAS ACTIVIDADES ECONÓMICAS DEL SECTOR FORESTAL Y FAUNA SILVESTRE EN LA REGIÓN LORETO. 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648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 txBox="1">
            <a:spLocks/>
          </p:cNvSpPr>
          <p:nvPr/>
        </p:nvSpPr>
        <p:spPr>
          <a:xfrm>
            <a:off x="3059834" y="260648"/>
            <a:ext cx="5544614" cy="1077218"/>
          </a:xfrm>
          <a:prstGeom prst="rect">
            <a:avLst/>
          </a:prstGeom>
          <a:solidFill>
            <a:srgbClr val="E8FBD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PE"/>
            </a:defPPr>
            <a:lvl1pPr algn="ctr" fontAlgn="ctr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3200" dirty="0">
                <a:solidFill>
                  <a:schemeClr val="tx1"/>
                </a:solidFill>
                <a:effectLst/>
              </a:rPr>
              <a:t>ACUERDOS ORDINARIOS RESALTANTES</a:t>
            </a:r>
          </a:p>
        </p:txBody>
      </p:sp>
      <p:sp>
        <p:nvSpPr>
          <p:cNvPr id="22" name="21 Rectángulo"/>
          <p:cNvSpPr/>
          <p:nvPr/>
        </p:nvSpPr>
        <p:spPr>
          <a:xfrm>
            <a:off x="2771800" y="1628800"/>
            <a:ext cx="6160899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CONFORMACIÓN DE LA COMISIÓN ESPECIAL DE INVESTIGACIÓN, CON LA FINALIDAD DE INVESTIGAR LAS TRES ÚLTIMAS GESTIONES DEL GOBIERNO REGIONAL DE LORETO.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211299" y="1881699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004-2019-SO-GRL-CR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21 Rectángulo"/>
          <p:cNvSpPr/>
          <p:nvPr/>
        </p:nvSpPr>
        <p:spPr>
          <a:xfrm>
            <a:off x="2775339" y="2628781"/>
            <a:ext cx="6157360" cy="8002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APROBAR,</a:t>
            </a:r>
            <a:r>
              <a:rPr lang="es-PE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DECLARAR DE INTERÉS REGIONAL EL PROYECTO DE</a:t>
            </a:r>
            <a:r>
              <a:rPr lang="es-P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CARRETERA SAN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LORENZO- SARAMIRIZA, PROVINCIA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DATEM DEL MARAÑÓN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22 Rectángulo"/>
          <p:cNvSpPr/>
          <p:nvPr/>
        </p:nvSpPr>
        <p:spPr>
          <a:xfrm>
            <a:off x="211299" y="2844805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039-2019-SO-GRL-CR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21 Rectángulo"/>
          <p:cNvSpPr/>
          <p:nvPr/>
        </p:nvSpPr>
        <p:spPr>
          <a:xfrm>
            <a:off x="2790916" y="3637473"/>
            <a:ext cx="6160899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DECLARAR DE INTERÉS REGIONAL LA EJECUCIÓN DEL PROYECTO "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MEJORAMIENTO DEL SERVICIO DEL AERÓDROMO DE LA CIUDAD DE SAN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LORENZO, PROVINCIA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DATEM DEL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MARAÑON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endParaRPr lang="es-PE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22 Rectángulo"/>
          <p:cNvSpPr/>
          <p:nvPr/>
        </p:nvSpPr>
        <p:spPr>
          <a:xfrm>
            <a:off x="212086" y="3933056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041-2019-SO-GRL-CR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496" y="6525344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/>
              <a:t>Fuente: Consejo Regional de Loreto</a:t>
            </a:r>
          </a:p>
        </p:txBody>
      </p:sp>
      <p:sp>
        <p:nvSpPr>
          <p:cNvPr id="14" name="22 Rectángulo"/>
          <p:cNvSpPr/>
          <p:nvPr/>
        </p:nvSpPr>
        <p:spPr>
          <a:xfrm>
            <a:off x="211298" y="5410091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042-2019-SO-GRL-CR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21 Rectángulo"/>
          <p:cNvSpPr/>
          <p:nvPr/>
        </p:nvSpPr>
        <p:spPr>
          <a:xfrm>
            <a:off x="2790916" y="4904000"/>
            <a:ext cx="6160899" cy="147732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DECLARAR DE INTERÉS REGIONAL LA EJECUCIÓN DEL PROYECTO "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MEJORAMIENTO DE PRESTACIÓN DE LOS SERVICIOS DE EDUCACIÓN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SUPERIOR PEDAGÓGICO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RVDO. PADRE CAYETANO ARDANZA DE SAN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LORENZO-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DE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BARRANCA,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 DE DATEM DEL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MARAÑÓN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PE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" y="11248"/>
            <a:ext cx="2620370" cy="11855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207875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21 Rectángulo"/>
          <p:cNvSpPr/>
          <p:nvPr/>
        </p:nvSpPr>
        <p:spPr>
          <a:xfrm>
            <a:off x="2771800" y="2743760"/>
            <a:ext cx="6161185" cy="14927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APROBAR,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el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“COFINANCIAMIENTO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EJECUCIÓN DE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(TRES)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DE INVERSIÓN, UBICADOS EN EL DISTRITO DE NAUTA, PROVINCIA DE LORETO, DEPARTAMENTO DE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LORETO”,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PRORIZADOS EN EL MARCO DE LA CONVOCATORIA DEL CONCURSO DE PROYECTOS 2019, POR EL </a:t>
            </a:r>
            <a:endParaRPr lang="es-PE" sz="15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TRABAJA PERÚ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22 Rectángulo"/>
          <p:cNvSpPr/>
          <p:nvPr/>
        </p:nvSpPr>
        <p:spPr>
          <a:xfrm>
            <a:off x="179512" y="3321859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082-2019-SO-GRL-CR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5496" y="6525344"/>
            <a:ext cx="5112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/>
              <a:t>Fuente: Consejo Regional de Loreto</a:t>
            </a:r>
          </a:p>
        </p:txBody>
      </p:sp>
      <p:sp>
        <p:nvSpPr>
          <p:cNvPr id="12" name="22 Rectángulo"/>
          <p:cNvSpPr/>
          <p:nvPr/>
        </p:nvSpPr>
        <p:spPr>
          <a:xfrm>
            <a:off x="179512" y="5842139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085-2019-SO-GRL-CR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21 Rectángulo"/>
          <p:cNvSpPr/>
          <p:nvPr/>
        </p:nvSpPr>
        <p:spPr>
          <a:xfrm>
            <a:off x="2771800" y="5596498"/>
            <a:ext cx="6157360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“DECLARAR ALERTA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EPIDEMIOLÓGICA A LA REGIÓN LORETO, POR LA PROPALACIÓN DEL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SÍNDROME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GUILLAIN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BARRÉ”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21 Rectángulo"/>
          <p:cNvSpPr/>
          <p:nvPr/>
        </p:nvSpPr>
        <p:spPr>
          <a:xfrm>
            <a:off x="2771800" y="4429561"/>
            <a:ext cx="6161185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APROBAR</a:t>
            </a:r>
            <a:r>
              <a:rPr lang="es-PE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DECLARAR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NECESIDAD E INTERÉS REGIONAL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 LAS ACTIVIDADES ECONÓMICAS DEL SECTOR FORESTAL Y FAUNA SILVESTRE EN LA REGIÓN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LORETO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22 Rectángulo"/>
          <p:cNvSpPr/>
          <p:nvPr/>
        </p:nvSpPr>
        <p:spPr>
          <a:xfrm>
            <a:off x="179512" y="4834027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083-2019-SO-GRL-CR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21 Rectángulo"/>
          <p:cNvSpPr/>
          <p:nvPr/>
        </p:nvSpPr>
        <p:spPr>
          <a:xfrm>
            <a:off x="2757759" y="1549241"/>
            <a:ext cx="6157360" cy="101566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APROBAR,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SUSCRIPCIÓN DE “CONVENIO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COOPERACIÓN INTERINSTITUCIONAL ENTRE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CONTRALORIA GENERAL DE LA REPÚBLICA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s-PE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GOBIERNO REGIONAL DE </a:t>
            </a:r>
            <a:r>
              <a:rPr lang="es-PE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LORETO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  <a:endParaRPr lang="es-ES" sz="1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22 Rectángulo"/>
          <p:cNvSpPr/>
          <p:nvPr/>
        </p:nvSpPr>
        <p:spPr>
          <a:xfrm>
            <a:off x="179511" y="1953707"/>
            <a:ext cx="2488493" cy="3231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s-PE" sz="1500" b="1" dirty="0">
                <a:latin typeface="Arial" panose="020B0604020202020204" pitchFamily="34" charset="0"/>
                <a:cs typeface="Arial" panose="020B0604020202020204" pitchFamily="34" charset="0"/>
              </a:rPr>
              <a:t>N° </a:t>
            </a:r>
            <a:r>
              <a:rPr lang="es-PE" sz="1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067-2019-SO-GRL-CR</a:t>
            </a:r>
            <a:endParaRPr lang="es-PE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3059834" y="260648"/>
            <a:ext cx="5544614" cy="1077218"/>
          </a:xfrm>
          <a:prstGeom prst="rect">
            <a:avLst/>
          </a:prstGeom>
          <a:solidFill>
            <a:srgbClr val="E8FBD1"/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PE"/>
            </a:defPPr>
            <a:lvl1pPr algn="ctr" fontAlgn="ctr">
              <a:defRPr sz="1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PE" sz="3200" dirty="0">
                <a:solidFill>
                  <a:schemeClr val="tx1"/>
                </a:solidFill>
                <a:effectLst/>
              </a:rPr>
              <a:t>ACUERDOS ORDINARIOS RESALTANTES</a:t>
            </a:r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" y="11248"/>
            <a:ext cx="2620370" cy="118550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37201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3219"/>
            <a:ext cx="2620370" cy="11855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9" name="Rectángulo 8"/>
          <p:cNvSpPr/>
          <p:nvPr/>
        </p:nvSpPr>
        <p:spPr>
          <a:xfrm>
            <a:off x="683567" y="1338723"/>
            <a:ext cx="777686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9625" indent="-809625" algn="ctr"/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II.- Infraestructura y Conectividad Regional</a:t>
            </a:r>
            <a:endParaRPr lang="es-PE" sz="5200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262" y="3031494"/>
            <a:ext cx="3705501" cy="349180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3" y="5229835"/>
            <a:ext cx="2088232" cy="720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1484" b="58763"/>
          <a:stretch/>
        </p:blipFill>
        <p:spPr>
          <a:xfrm>
            <a:off x="-108520" y="5249754"/>
            <a:ext cx="9226155" cy="16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83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139965" y="260648"/>
            <a:ext cx="6752515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4500" b="1">
                <a:solidFill>
                  <a:srgbClr val="0070C0"/>
                </a:solidFill>
                <a:latin typeface="Bree Lt" panose="02000503040000020004" pitchFamily="2" charset="0"/>
              </a:defRPr>
            </a:lvl1pPr>
          </a:lstStyle>
          <a:p>
            <a:pPr algn="ctr"/>
            <a:r>
              <a:rPr lang="es-PE" sz="3200" dirty="0">
                <a:latin typeface="Arial" panose="020B0604020202020204" pitchFamily="34" charset="0"/>
                <a:cs typeface="Arial" panose="020B0604020202020204" pitchFamily="34" charset="0"/>
              </a:rPr>
              <a:t>VARIACIÓN DE LA </a:t>
            </a:r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INVERSIÓN </a:t>
            </a:r>
          </a:p>
          <a:p>
            <a:pPr algn="ctr"/>
            <a:r>
              <a:rPr lang="es-PE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P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4417038"/>
              </p:ext>
            </p:extLst>
          </p:nvPr>
        </p:nvGraphicFramePr>
        <p:xfrm>
          <a:off x="395536" y="1339582"/>
          <a:ext cx="8496944" cy="4825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ángulo 1"/>
          <p:cNvSpPr/>
          <p:nvPr/>
        </p:nvSpPr>
        <p:spPr>
          <a:xfrm>
            <a:off x="4427984" y="3429000"/>
            <a:ext cx="1368152" cy="216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301,422,603</a:t>
            </a:r>
            <a:endParaRPr lang="es-PE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 rot="231819">
            <a:off x="5371494" y="2252324"/>
            <a:ext cx="1380487" cy="2663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516,245,262</a:t>
            </a:r>
            <a:endParaRPr lang="es-PE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3" name="Flecha curvada hacia abajo 2"/>
          <p:cNvSpPr/>
          <p:nvPr/>
        </p:nvSpPr>
        <p:spPr>
          <a:xfrm rot="19019579">
            <a:off x="3776944" y="1942085"/>
            <a:ext cx="1318647" cy="774771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srgbClr val="FF0000"/>
              </a:solidFill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3172346" y="1857407"/>
            <a:ext cx="1035092" cy="28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171.27%</a:t>
            </a:r>
            <a:endParaRPr lang="es-PE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395536" y="6217567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Calibri" panose="020F0502020204030204" pitchFamily="34" charset="0"/>
              </a:rPr>
              <a:t>Fuente: </a:t>
            </a:r>
            <a:r>
              <a:rPr lang="es-PE" sz="1400" dirty="0" smtClean="0">
                <a:latin typeface="Calibri" panose="020F0502020204030204" pitchFamily="34" charset="0"/>
              </a:rPr>
              <a:t>Consulta Amigable - MEF</a:t>
            </a:r>
          </a:p>
        </p:txBody>
      </p:sp>
    </p:spTree>
    <p:extLst>
      <p:ext uri="{BB962C8B-B14F-4D97-AF65-F5344CB8AC3E}">
        <p14:creationId xmlns:p14="http://schemas.microsoft.com/office/powerpoint/2010/main" val="3386741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7410343"/>
              </p:ext>
            </p:extLst>
          </p:nvPr>
        </p:nvGraphicFramePr>
        <p:xfrm>
          <a:off x="516544" y="1945987"/>
          <a:ext cx="8231918" cy="4093696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692595"/>
                <a:gridCol w="1459538"/>
                <a:gridCol w="1459538"/>
                <a:gridCol w="1459538"/>
                <a:gridCol w="1160709"/>
              </a:tblGrid>
              <a:tr h="62072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PIA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PIM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Ejecutado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MAYNAS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147´345,805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237´617,372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127´040,945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53.46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AMAZONAS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53´578,600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101´782,981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33´347,479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32.76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LORETO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22´141,930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32´424,854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12´102,207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37.32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MARISCAL</a:t>
                      </a:r>
                      <a:r>
                        <a:rPr lang="es-PE" sz="15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RAMÓN </a:t>
                      </a:r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CASTILLA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13´887,988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21´475,099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6´382,137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29.72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REQUENA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6´353,016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22´040,361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8´008,538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36.34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UCAYALI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29´892,796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43´279,228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14´477,647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33.45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DATEM DEL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MARAÑÓN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24´722,468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28´225,415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4´093,660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14.50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l" fontAlgn="t"/>
                      <a:r>
                        <a:rPr lang="es-PE" sz="15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</a:t>
                      </a:r>
                      <a:endParaRPr lang="es-PE" sz="15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1399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3´500,000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4´023,593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</a:t>
                      </a:r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3´852,829 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95.76</a:t>
                      </a:r>
                      <a:endParaRPr lang="es-PE" sz="15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/>
                </a:tc>
              </a:tr>
              <a:tr h="375841">
                <a:tc>
                  <a:txBody>
                    <a:bodyPr/>
                    <a:lstStyle/>
                    <a:p>
                      <a:pPr algn="ctr" fontAlgn="t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s-PE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150´711,302 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s-PE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245´434,452 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s-PE" sz="15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</a:t>
                      </a:r>
                      <a:r>
                        <a:rPr lang="es-PE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104´652,721 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5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42.64</a:t>
                      </a:r>
                      <a:endParaRPr lang="es-PE" sz="15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044" marR="9044" marT="9044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  <p:sp>
        <p:nvSpPr>
          <p:cNvPr id="6" name="Rectángulo 5"/>
          <p:cNvSpPr/>
          <p:nvPr/>
        </p:nvSpPr>
        <p:spPr>
          <a:xfrm>
            <a:off x="2915816" y="260648"/>
            <a:ext cx="5832648" cy="138499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 </a:t>
            </a: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PROYECTOS </a:t>
            </a:r>
            <a:endParaRPr lang="es-MX" sz="28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es-MX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 PROVINCIA</a:t>
            </a:r>
          </a:p>
          <a:p>
            <a:pPr lvl="0" algn="ctr"/>
            <a:r>
              <a:rPr lang="es-MX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ENERO - </a:t>
            </a:r>
            <a:r>
              <a:rPr lang="es-MX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JUNIO 2019</a:t>
            </a:r>
            <a:endParaRPr lang="es-PE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9552" y="6165304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Calibri" panose="020F0502020204030204" pitchFamily="34" charset="0"/>
              </a:rPr>
              <a:t>Fuente: </a:t>
            </a:r>
            <a:r>
              <a:rPr lang="es-PE" sz="1400" dirty="0" smtClean="0">
                <a:latin typeface="Calibri" panose="020F0502020204030204" pitchFamily="34" charset="0"/>
              </a:rPr>
              <a:t>Sub Gerencia de Presupuesto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3219"/>
            <a:ext cx="2620370" cy="11855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6933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310185" y="1565070"/>
            <a:ext cx="6694868" cy="1715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200" b="1" dirty="0" smtClean="0">
                <a:solidFill>
                  <a:srgbClr val="0070C0"/>
                </a:solidFill>
                <a:latin typeface="Bree Lt" panose="02000503040000020004" pitchFamily="2" charset="0"/>
              </a:rPr>
              <a:t>Obras </a:t>
            </a:r>
            <a:endParaRPr lang="es-PE" sz="5200" b="1" dirty="0">
              <a:solidFill>
                <a:srgbClr val="0070C0"/>
              </a:solidFill>
              <a:latin typeface="Bree Lt" panose="02000503040000020004" pitchFamily="2" charset="0"/>
            </a:endParaRPr>
          </a:p>
          <a:p>
            <a:pPr algn="ctr"/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Ejecutadas</a:t>
            </a:r>
          </a:p>
        </p:txBody>
      </p:sp>
    </p:spTree>
    <p:extLst>
      <p:ext uri="{BB962C8B-B14F-4D97-AF65-F5344CB8AC3E}">
        <p14:creationId xmlns:p14="http://schemas.microsoft.com/office/powerpoint/2010/main" val="392098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78539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179512" y="5161255"/>
            <a:ext cx="4248472" cy="150810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Mejoramiento y ampliación del Instituto de Educación </a:t>
            </a:r>
            <a:r>
              <a:rPr lang="es-P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Sup. 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Tecnológico Público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“MARISCAL RAMÓN CASTILLA”</a:t>
            </a:r>
            <a:r>
              <a:rPr lang="es-PE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</a:p>
          <a:p>
            <a:pPr algn="ctr" defTabSz="685800" fontAlgn="ctr">
              <a:defRPr/>
            </a:pP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distrito de </a:t>
            </a:r>
            <a:r>
              <a:rPr lang="es-P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Ramón Castilla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endParaRPr lang="es-PE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685800" fontAlgn="ctr">
              <a:defRPr/>
            </a:pPr>
            <a:r>
              <a:rPr lang="es-PE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provincia </a:t>
            </a:r>
            <a:r>
              <a:rPr lang="es-PE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es-PE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Mariscal Ramón Castilla</a:t>
            </a:r>
            <a:endParaRPr lang="es-PE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17" name="Rectángulo 16"/>
          <p:cNvSpPr/>
          <p:nvPr/>
        </p:nvSpPr>
        <p:spPr>
          <a:xfrm>
            <a:off x="4572000" y="404664"/>
            <a:ext cx="4392488" cy="12777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Mejoramiento de los servicios de salud </a:t>
            </a: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“SANTA GEMA”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b="1" dirty="0" smtClean="0">
                <a:latin typeface="Arial" panose="020B0604020202020204" pitchFamily="34" charset="0"/>
                <a:cs typeface="Arial" panose="020B0604020202020204" pitchFamily="34" charset="0"/>
              </a:rPr>
              <a:t>Yurimaguas</a:t>
            </a: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dirty="0" smtClean="0">
                <a:latin typeface="Arial" panose="020B0604020202020204" pitchFamily="34" charset="0"/>
                <a:cs typeface="Arial" panose="020B0604020202020204" pitchFamily="34" charset="0"/>
              </a:rPr>
              <a:t>provincia </a:t>
            </a:r>
            <a:r>
              <a:rPr lang="es-PE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b="1" dirty="0">
                <a:latin typeface="Arial" panose="020B0604020202020204" pitchFamily="34" charset="0"/>
                <a:cs typeface="Arial" panose="020B0604020202020204" pitchFamily="34" charset="0"/>
              </a:rPr>
              <a:t>Alto </a:t>
            </a:r>
            <a:r>
              <a:rPr lang="es-PE" b="1" dirty="0" smtClean="0">
                <a:latin typeface="Arial" panose="020B0604020202020204" pitchFamily="34" charset="0"/>
                <a:cs typeface="Arial" panose="020B0604020202020204" pitchFamily="34" charset="0"/>
              </a:rPr>
              <a:t>Amazonas. </a:t>
            </a:r>
            <a:endParaRPr lang="es-PE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627" y="1772816"/>
            <a:ext cx="4455970" cy="3744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0" name="Rectángulo 19"/>
          <p:cNvSpPr/>
          <p:nvPr/>
        </p:nvSpPr>
        <p:spPr>
          <a:xfrm>
            <a:off x="4995161" y="5621178"/>
            <a:ext cx="3546164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INVERSIÓN S/ </a:t>
            </a:r>
            <a:r>
              <a:rPr lang="es-P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156</a:t>
            </a:r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’130,012.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9" y="1354348"/>
            <a:ext cx="4462597" cy="37308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Rectángulo 7"/>
          <p:cNvSpPr/>
          <p:nvPr/>
        </p:nvSpPr>
        <p:spPr>
          <a:xfrm>
            <a:off x="673334" y="868650"/>
            <a:ext cx="3260829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INVERSIÓN S/ 7’900,000.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14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2627784" y="332656"/>
            <a:ext cx="6192688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rtlCol="0" anchor="b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30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s-PE" sz="4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EJES TEMÁTICOS</a:t>
            </a:r>
            <a:endParaRPr lang="es-PE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899592" y="1484784"/>
            <a:ext cx="7920880" cy="32403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P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PE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I.-   INSTITUCIONALIDAD Y GESTIÓN PÚBLICA</a:t>
            </a:r>
          </a:p>
          <a:p>
            <a:pPr algn="l"/>
            <a:endParaRPr lang="es-PE" sz="3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PE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II.-  INFRAESTRUCTURA Y CONECTIVIDAD REGIONAL</a:t>
            </a:r>
          </a:p>
          <a:p>
            <a:pPr algn="l"/>
            <a:endParaRPr lang="es-PE" sz="3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PE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III.- MEDIO AMBIENTE</a:t>
            </a:r>
          </a:p>
          <a:p>
            <a:pPr algn="l"/>
            <a:endParaRPr lang="es-PE" sz="3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PE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IV.- DESARROLLO SOCIAL Y HUMANO</a:t>
            </a:r>
          </a:p>
          <a:p>
            <a:pPr algn="l"/>
            <a:endParaRPr lang="es-PE" sz="39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s-PE" sz="3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V.   ECONÓMICO COMPETITIVO</a:t>
            </a:r>
            <a:endParaRPr lang="es-PE" sz="3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1484" b="58763"/>
          <a:stretch/>
        </p:blipFill>
        <p:spPr>
          <a:xfrm>
            <a:off x="-45643" y="5249754"/>
            <a:ext cx="9226155" cy="16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1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07504" y="5376118"/>
            <a:ext cx="4445132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sz="1600" dirty="0">
                <a:solidFill>
                  <a:srgbClr val="000000"/>
                </a:solidFill>
                <a:latin typeface="Arial" panose="020B0604020202020204" pitchFamily="34" charset="0"/>
              </a:rPr>
              <a:t>Mejoramiento del servicio educativo de la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I.E.I.P.S.M. Nº 601606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defTabSz="685800" fontAlgn="ctr">
              <a:defRPr/>
            </a:pP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A.H</a:t>
            </a:r>
            <a:r>
              <a:rPr lang="es-P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. “VIOLETA CORREA DE BELAUNDE”, </a:t>
            </a:r>
            <a:endParaRPr lang="es-PE" sz="16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 defTabSz="685800" fontAlgn="ctr">
              <a:defRPr/>
            </a:pPr>
            <a:r>
              <a:rPr lang="es-P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distrito </a:t>
            </a:r>
            <a:r>
              <a:rPr lang="es-PE" sz="1600" dirty="0">
                <a:solidFill>
                  <a:srgbClr val="000000"/>
                </a:solidFill>
                <a:latin typeface="Arial" panose="020B0604020202020204" pitchFamily="34" charset="0"/>
              </a:rPr>
              <a:t>de</a:t>
            </a:r>
            <a:r>
              <a:rPr lang="es-PE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Belén</a:t>
            </a:r>
            <a:r>
              <a:rPr lang="es-PE" sz="1600" dirty="0">
                <a:solidFill>
                  <a:srgbClr val="000000"/>
                </a:solidFill>
                <a:latin typeface="Arial" panose="020B0604020202020204" pitchFamily="34" charset="0"/>
              </a:rPr>
              <a:t>, provincia </a:t>
            </a:r>
            <a:r>
              <a:rPr lang="es-PE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Maynas. </a:t>
            </a:r>
            <a:endParaRPr lang="es-PE" sz="16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04864"/>
            <a:ext cx="4387154" cy="2952328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5" name="Rectángulo 4"/>
          <p:cNvSpPr/>
          <p:nvPr/>
        </p:nvSpPr>
        <p:spPr>
          <a:xfrm>
            <a:off x="863034" y="1590822"/>
            <a:ext cx="3260829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INVERSIÓN S/ 6’952,553.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552761" y="332656"/>
            <a:ext cx="4445132" cy="11387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PE" sz="160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ejoramiento de los servicios de salud del </a:t>
            </a:r>
            <a:r>
              <a:rPr lang="es-PE" sz="2000" b="1" i="0" u="none" strike="noStrike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Puesto de Salud I-1 CURINGA</a:t>
            </a:r>
            <a:r>
              <a:rPr lang="es-PE" sz="200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PE" sz="160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Nueva </a:t>
            </a:r>
            <a:r>
              <a:rPr lang="es-P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PE" sz="160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lejandría (CURINGA), </a:t>
            </a:r>
          </a:p>
          <a:p>
            <a:pPr algn="ctr"/>
            <a:r>
              <a:rPr lang="es-PE" sz="160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distrito de </a:t>
            </a: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PE" sz="16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oplín</a:t>
            </a:r>
            <a:r>
              <a:rPr lang="es-PE" sz="1600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- provincia de </a:t>
            </a:r>
            <a:r>
              <a:rPr lang="es-PE" sz="1600" b="1" i="0" u="none" strike="noStrike" dirty="0" smtClean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Requena</a:t>
            </a:r>
            <a:endParaRPr lang="es-P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739" y="1644412"/>
            <a:ext cx="4387154" cy="2952328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Rectángulo 8"/>
          <p:cNvSpPr/>
          <p:nvPr/>
        </p:nvSpPr>
        <p:spPr>
          <a:xfrm>
            <a:off x="5173900" y="4831278"/>
            <a:ext cx="3260829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pPr algn="ctr"/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INVERSIÓN S/ </a:t>
            </a:r>
            <a:r>
              <a:rPr lang="es-P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’263,000.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88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107504" y="4797152"/>
            <a:ext cx="4320480" cy="169277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16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ejoramiento de los servicios de </a:t>
            </a:r>
          </a:p>
          <a:p>
            <a:pPr algn="ctr"/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educación inicial y primaria de la </a:t>
            </a:r>
          </a:p>
          <a:p>
            <a:pPr algn="ctr"/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I.E.P.I.P.M. N° 6010321, </a:t>
            </a:r>
          </a:p>
          <a:p>
            <a:pPr algn="ctr"/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VIRGEN ROSA MÍSTICA </a:t>
            </a:r>
          </a:p>
          <a:p>
            <a:pPr algn="ctr"/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junta vecinal de </a:t>
            </a:r>
            <a:r>
              <a:rPr lang="es-P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SACHACHORRO,</a:t>
            </a:r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distrito de </a:t>
            </a:r>
            <a:r>
              <a:rPr lang="es-P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Nauta</a:t>
            </a:r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provincia de </a:t>
            </a:r>
            <a:r>
              <a:rPr lang="es-P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Loreto</a:t>
            </a:r>
            <a:r>
              <a:rPr lang="es-P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4320480" cy="2838450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2" name="Rectángulo 11"/>
          <p:cNvSpPr/>
          <p:nvPr/>
        </p:nvSpPr>
        <p:spPr>
          <a:xfrm>
            <a:off x="382192" y="1340768"/>
            <a:ext cx="3472425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INVERSIÓN   S/  2’947,527.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4572000" y="262151"/>
            <a:ext cx="4536504" cy="1607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s-P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Mejoramiento de la prestación de </a:t>
            </a:r>
            <a:r>
              <a:rPr lang="es-P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servicios   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PRIMARIA Y SEC.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N° 60343 </a:t>
            </a:r>
            <a:endParaRPr lang="es-PE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7000"/>
              </a:lnSpc>
              <a:defRPr/>
            </a:pP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PRIMARIAS N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° 601018, 6010213, 6010235,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601333 </a:t>
            </a:r>
            <a:r>
              <a:rPr lang="es-P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6010234, </a:t>
            </a:r>
            <a:endParaRPr lang="es-PE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7000"/>
              </a:lnSpc>
              <a:defRPr/>
            </a:pPr>
            <a:r>
              <a:rPr lang="es-P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</a:t>
            </a:r>
            <a:r>
              <a:rPr lang="es-P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s-PE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Rosa Panduro</a:t>
            </a:r>
            <a:r>
              <a:rPr lang="es-P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prov. </a:t>
            </a:r>
            <a:r>
              <a:rPr lang="es-PE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Putumayo. </a:t>
            </a:r>
            <a:endParaRPr lang="es-P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276872"/>
            <a:ext cx="4392488" cy="279370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6" name="Rectángulo 15"/>
          <p:cNvSpPr/>
          <p:nvPr/>
        </p:nvSpPr>
        <p:spPr>
          <a:xfrm>
            <a:off x="5129071" y="5184451"/>
            <a:ext cx="3401893" cy="400110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s-PE" sz="2000" b="1" i="0" u="none" strike="noStrike" dirty="0" smtClean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INVERSIÓN   S/  7’323,622.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01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18963" y="1641779"/>
            <a:ext cx="8640960" cy="1715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200" b="1" dirty="0" smtClean="0">
                <a:solidFill>
                  <a:srgbClr val="0070C0"/>
                </a:solidFill>
                <a:latin typeface="Bree Lt" panose="02000503040000020004" pitchFamily="2" charset="0"/>
              </a:rPr>
              <a:t>Obras </a:t>
            </a:r>
            <a:endParaRPr lang="es-PE" sz="5200" b="1" dirty="0">
              <a:solidFill>
                <a:srgbClr val="0070C0"/>
              </a:solidFill>
              <a:latin typeface="Bree Lt" panose="02000503040000020004" pitchFamily="2" charset="0"/>
            </a:endParaRPr>
          </a:p>
          <a:p>
            <a:pPr algn="ctr"/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En Ejecución</a:t>
            </a:r>
            <a:endParaRPr lang="es-PE" sz="5200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7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66B14C2A-F321-4543-A61E-DA90985BB5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56" t="32385" r="39511" b="30135"/>
          <a:stretch/>
        </p:blipFill>
        <p:spPr>
          <a:xfrm>
            <a:off x="323528" y="2420888"/>
            <a:ext cx="5032976" cy="374441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E9EE49C9-4E7F-44A6-ADA0-8E8DBCDA2E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70491898"/>
              </p:ext>
            </p:extLst>
          </p:nvPr>
        </p:nvGraphicFramePr>
        <p:xfrm>
          <a:off x="5652120" y="2276872"/>
          <a:ext cx="3233057" cy="2808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2620370" y="226169"/>
            <a:ext cx="6423216" cy="14096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Construcción y equipamiento del nuevo </a:t>
            </a:r>
          </a:p>
          <a:p>
            <a:pPr algn="ctr" defTabSz="685800">
              <a:lnSpc>
                <a:spcPct val="107000"/>
              </a:lnSpc>
              <a:defRPr/>
            </a:pP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 de Iquitos “CÉSAR GARAYAR GARCÍA”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provincia de </a:t>
            </a:r>
            <a:r>
              <a:rPr lang="es-P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Maynas. </a:t>
            </a:r>
          </a:p>
          <a:p>
            <a:pPr algn="ctr" defTabSz="685800">
              <a:lnSpc>
                <a:spcPct val="107000"/>
              </a:lnSpc>
              <a:defRPr/>
            </a:pP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Avance: 34.80%</a:t>
            </a:r>
            <a:endParaRPr lang="es-PE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19186" y="1844824"/>
            <a:ext cx="2375971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235´388,043.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81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8F854AA3-F3C8-49DB-93A9-6135C041C3AF}"/>
              </a:ext>
            </a:extLst>
          </p:cNvPr>
          <p:cNvGraphicFramePr/>
          <p:nvPr>
            <p:extLst/>
          </p:nvPr>
        </p:nvGraphicFramePr>
        <p:xfrm>
          <a:off x="5715972" y="2417185"/>
          <a:ext cx="3003052" cy="2743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ángulo 6"/>
          <p:cNvSpPr/>
          <p:nvPr/>
        </p:nvSpPr>
        <p:spPr>
          <a:xfrm>
            <a:off x="2915816" y="260648"/>
            <a:ext cx="5803208" cy="140961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defRPr/>
            </a:pP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Mejoramiento del servicio educativo de la </a:t>
            </a:r>
            <a:endParaRPr lang="es-P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7000"/>
              </a:lnSpc>
              <a:defRPr/>
            </a:pP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I.E.P.M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P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“MAYNAS”</a:t>
            </a:r>
            <a:r>
              <a:rPr lang="es-PE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s-PE" sz="200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85800">
              <a:lnSpc>
                <a:spcPct val="107000"/>
              </a:lnSpc>
              <a:defRPr/>
            </a:pP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distrito 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sz="2000" b="1" dirty="0">
                <a:latin typeface="Arial" panose="020B0604020202020204" pitchFamily="34" charset="0"/>
                <a:cs typeface="Arial" panose="020B0604020202020204" pitchFamily="34" charset="0"/>
              </a:rPr>
              <a:t>Iquitos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, provincia de </a:t>
            </a:r>
            <a:r>
              <a:rPr lang="es-P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Maynas. </a:t>
            </a: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Avance: 93.32%</a:t>
            </a:r>
            <a:endParaRPr lang="es-PE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D016C7E-0967-4669-905D-26C04436A6D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5032976" cy="374441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1" name="Rectángulo 10"/>
          <p:cNvSpPr/>
          <p:nvPr/>
        </p:nvSpPr>
        <p:spPr>
          <a:xfrm>
            <a:off x="1863201" y="1959223"/>
            <a:ext cx="22044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16´203,161.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9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BBF4AF7D-9216-4D2D-B71A-8184E6A2ED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36912"/>
            <a:ext cx="4824537" cy="367240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11" name="Gráfico 10">
            <a:extLst>
              <a:ext uri="{FF2B5EF4-FFF2-40B4-BE49-F238E27FC236}">
                <a16:creationId xmlns:a16="http://schemas.microsoft.com/office/drawing/2014/main" xmlns="" id="{983D5895-35D7-4232-8C63-994871C2F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1589409"/>
              </p:ext>
            </p:extLst>
          </p:nvPr>
        </p:nvGraphicFramePr>
        <p:xfrm>
          <a:off x="5292080" y="3068960"/>
          <a:ext cx="3672408" cy="25235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/>
          <p:cNvSpPr/>
          <p:nvPr/>
        </p:nvSpPr>
        <p:spPr>
          <a:xfrm>
            <a:off x="2620370" y="332656"/>
            <a:ext cx="6200102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Mejoramiento de la prestación del servicio educativo en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inicial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, primaria y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secundaria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I.E.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Nº 61025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“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ISAURA CASIANA MAFALDO GORDON”, </a:t>
            </a:r>
            <a:endParaRPr lang="es-PE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defTabSz="685800" fontAlgn="ctr">
              <a:defRPr/>
            </a:pP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distrito 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y provincia de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Requena.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Avance: 97.57%</a:t>
            </a:r>
            <a:endParaRPr lang="es-PE" sz="20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733496" y="2103239"/>
            <a:ext cx="2046416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8´549,729.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771800" y="332656"/>
            <a:ext cx="5886400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Mejoramiento de la prestación del servicio educativo en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inicial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primaria y secundaria de la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 “MARÍA INMACULADA”, </a:t>
            </a:r>
            <a:endParaRPr lang="es-PE" sz="20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distrito y provincia 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Requena. </a:t>
            </a:r>
            <a:endParaRPr lang="es-PE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ctr"/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</a:t>
            </a:r>
            <a:r>
              <a:rPr lang="es-PE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94.46%</a:t>
            </a:r>
            <a:endParaRPr lang="es-PE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50"/>
          <a:stretch/>
        </p:blipFill>
        <p:spPr>
          <a:xfrm>
            <a:off x="179512" y="2800827"/>
            <a:ext cx="4248472" cy="36821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90" b="19162"/>
          <a:stretch/>
        </p:blipFill>
        <p:spPr>
          <a:xfrm>
            <a:off x="4722643" y="2800827"/>
            <a:ext cx="4241845" cy="36821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Rectángulo 8"/>
          <p:cNvSpPr/>
          <p:nvPr/>
        </p:nvSpPr>
        <p:spPr>
          <a:xfrm>
            <a:off x="3595863" y="2204864"/>
            <a:ext cx="22044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10´608,500.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07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620370" y="305361"/>
            <a:ext cx="6308260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Mejoramiento de la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infraestructura urbana de la calle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MANUEL E. ROJAS,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cuadras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1,2 y3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pPr algn="ctr" defTabSz="685800" fontAlgn="ctr">
              <a:defRPr/>
            </a:pP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ciudad de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Contamana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provincia 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de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Ucayali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 Avance: 81.33%</a:t>
            </a:r>
            <a:endParaRPr lang="es-PE" sz="20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420888"/>
            <a:ext cx="4068598" cy="412245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20888"/>
            <a:ext cx="4104456" cy="41381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0" name="Rectángulo 9"/>
          <p:cNvSpPr/>
          <p:nvPr/>
        </p:nvSpPr>
        <p:spPr>
          <a:xfrm>
            <a:off x="3681623" y="1862047"/>
            <a:ext cx="203292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3´706,953.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2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377E5A4-D006-41D3-A72B-A06A8FBA62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79159"/>
            <a:ext cx="4090340" cy="383016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3C83544D-0A7B-4C10-92D3-2C546A1FEB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090" y="2478087"/>
            <a:ext cx="4090340" cy="38202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Rectángulo 5"/>
          <p:cNvSpPr/>
          <p:nvPr/>
        </p:nvSpPr>
        <p:spPr>
          <a:xfrm>
            <a:off x="2729552" y="188640"/>
            <a:ext cx="6162928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Mejoramiento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del servicio educativo 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I.E.I. N° 452 – I.E.P.S. N° 60234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defTabSz="685800" fontAlgn="ctr">
              <a:defRPr/>
            </a:pP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centro poblado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MANCO CÁPAC,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d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istrito de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Indiana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provincia de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Maynas.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Avance: 71.16%</a:t>
            </a:r>
            <a:endParaRPr lang="es-PE" sz="2000" b="1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3681624" y="1959223"/>
            <a:ext cx="203292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3´444,869.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2840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C7B744E6-FC74-4688-8CA1-5DD9751FDD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77795"/>
            <a:ext cx="4267337" cy="36595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81793C5C-3A70-4CD4-8AF4-0384A71B09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151" y="2584065"/>
            <a:ext cx="4267337" cy="365324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" name="Rectángulo 2"/>
          <p:cNvSpPr/>
          <p:nvPr/>
        </p:nvSpPr>
        <p:spPr>
          <a:xfrm>
            <a:off x="2797790" y="332656"/>
            <a:ext cx="5950673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Mejoramiento y ampliación </a:t>
            </a:r>
          </a:p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de los servicios educativos de la </a:t>
            </a:r>
          </a:p>
          <a:p>
            <a:pPr algn="ctr"/>
            <a:r>
              <a:rPr lang="es-MX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I.E.P.S.M. Rvdo. </a:t>
            </a:r>
            <a:r>
              <a:rPr lang="es-MX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MX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adre VALENTÍN DE URIARTE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algn="ctr"/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ciudad de </a:t>
            </a:r>
            <a:r>
              <a:rPr lang="es-MX" sz="2000" b="1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ontamana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- provincia de </a:t>
            </a:r>
            <a:r>
              <a:rPr lang="es-MX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Ucayali</a:t>
            </a:r>
            <a:r>
              <a:rPr lang="es-MX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MX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Avance:</a:t>
            </a:r>
            <a:r>
              <a:rPr lang="es-MX" sz="2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33.36%</a:t>
            </a:r>
            <a:endParaRPr lang="es-PE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595865" y="2031231"/>
            <a:ext cx="22044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10´888,590.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52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51520" y="1268760"/>
            <a:ext cx="8854358" cy="1715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273" b="1" dirty="0">
                <a:solidFill>
                  <a:srgbClr val="0070C0"/>
                </a:solidFill>
                <a:latin typeface="Bree Lt" panose="02000503040000020004" pitchFamily="2" charset="0"/>
              </a:rPr>
              <a:t>I</a:t>
            </a:r>
            <a:r>
              <a:rPr lang="es-PE" sz="5273" b="1" dirty="0" smtClean="0">
                <a:solidFill>
                  <a:srgbClr val="0070C0"/>
                </a:solidFill>
                <a:latin typeface="Bree Lt" panose="02000503040000020004" pitchFamily="2" charset="0"/>
              </a:rPr>
              <a:t>.- </a:t>
            </a:r>
            <a:r>
              <a:rPr lang="es-PE" sz="5273" b="1" dirty="0">
                <a:solidFill>
                  <a:srgbClr val="0070C0"/>
                </a:solidFill>
                <a:latin typeface="Bree Lt" panose="02000503040000020004" pitchFamily="2" charset="0"/>
              </a:rPr>
              <a:t>Institucionalidad y Gestión Pública</a:t>
            </a:r>
            <a:endParaRPr lang="es-PE" sz="5273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978" y="2924944"/>
            <a:ext cx="5220326" cy="33348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1484" b="58763"/>
          <a:stretch/>
        </p:blipFill>
        <p:spPr>
          <a:xfrm>
            <a:off x="-45643" y="5249754"/>
            <a:ext cx="9226155" cy="16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4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8580277-19BA-42CB-9D72-87D36AAC4D09}"/>
              </a:ext>
            </a:extLst>
          </p:cNvPr>
          <p:cNvSpPr/>
          <p:nvPr/>
        </p:nvSpPr>
        <p:spPr>
          <a:xfrm>
            <a:off x="467544" y="2024261"/>
            <a:ext cx="84081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Obras por Impuestos  </a:t>
            </a:r>
          </a:p>
          <a:p>
            <a:pPr algn="ctr"/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En </a:t>
            </a:r>
            <a:r>
              <a:rPr lang="es-PE" sz="5200" b="1" dirty="0" smtClean="0">
                <a:solidFill>
                  <a:srgbClr val="0070C0"/>
                </a:solidFill>
                <a:latin typeface="Bree Lt" panose="02000503040000020004" pitchFamily="2" charset="0"/>
              </a:rPr>
              <a:t>Ejecución </a:t>
            </a:r>
            <a:endParaRPr lang="es-PE" sz="5200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02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247596"/>
              </p:ext>
            </p:extLst>
          </p:nvPr>
        </p:nvGraphicFramePr>
        <p:xfrm>
          <a:off x="179512" y="319674"/>
          <a:ext cx="8784975" cy="6277678"/>
        </p:xfrm>
        <a:graphic>
          <a:graphicData uri="http://schemas.openxmlformats.org/drawingml/2006/table">
            <a:tbl>
              <a:tblPr firstRow="1" firstCol="1" bandRow="1"/>
              <a:tblGrid>
                <a:gridCol w="283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6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49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33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99927">
                <a:tc gridSpan="5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MEJORAMIENTO DE LOS SERVICIOS EDUCATIVOS DE LA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2200" b="1" i="0" kern="1200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I.E.P.E.B.R. “VIRGEN DE LOS DOLORES”</a:t>
                      </a:r>
                      <a:r>
                        <a:rPr lang="es-PE" sz="20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marL="0" marR="0" indent="0" algn="ctr" defTabSz="6858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DISTRITO DE YURIMAGUAS</a:t>
                      </a:r>
                      <a:r>
                        <a:rPr lang="es-PE" sz="20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800" b="1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PROVINCIA DE ALTO AMAZONAS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88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6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COSTO</a:t>
                      </a:r>
                      <a:r>
                        <a:rPr lang="es-PE" sz="1800" b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TOTAL CONVENIO</a:t>
                      </a:r>
                      <a:endParaRPr lang="es-PE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BENEFICIARIOS</a:t>
                      </a:r>
                      <a:endParaRPr lang="es-PE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AVANCE FÍSICO</a:t>
                      </a:r>
                      <a:endParaRPr lang="es-PE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79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S/ </a:t>
                      </a:r>
                      <a:r>
                        <a:rPr lang="es-PE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22´350,787.</a:t>
                      </a:r>
                      <a:endParaRPr lang="es-PE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1,323 alumnos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79%</a:t>
                      </a:r>
                      <a:endParaRPr lang="es-PE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620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8" b="23213"/>
          <a:stretch/>
        </p:blipFill>
        <p:spPr>
          <a:xfrm>
            <a:off x="323528" y="2564904"/>
            <a:ext cx="4176464" cy="38164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88" t="3199" r="388" b="28601"/>
          <a:stretch/>
        </p:blipFill>
        <p:spPr>
          <a:xfrm>
            <a:off x="4644008" y="2555186"/>
            <a:ext cx="4176464" cy="38164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047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5240481"/>
              </p:ext>
            </p:extLst>
          </p:nvPr>
        </p:nvGraphicFramePr>
        <p:xfrm>
          <a:off x="179512" y="319674"/>
          <a:ext cx="8784975" cy="6245039"/>
        </p:xfrm>
        <a:graphic>
          <a:graphicData uri="http://schemas.openxmlformats.org/drawingml/2006/table">
            <a:tbl>
              <a:tblPr firstRow="1" firstCol="1" bandRow="1"/>
              <a:tblGrid>
                <a:gridCol w="2833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061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6449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670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833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899927">
                <a:tc gridSpan="5">
                  <a:txBody>
                    <a:bodyPr/>
                    <a:lstStyle/>
                    <a:p>
                      <a:pPr algn="ctr" defTabSz="685800">
                        <a:lnSpc>
                          <a:spcPct val="107000"/>
                        </a:lnSpc>
                        <a:defRPr/>
                      </a:pPr>
                      <a:r>
                        <a:rPr lang="es-PE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MEJORAMIENTO Y AMPLIACIÓN DEL SERVICIO EDUCATIVO DEL </a:t>
                      </a:r>
                    </a:p>
                    <a:p>
                      <a:pPr algn="ctr" defTabSz="685800">
                        <a:lnSpc>
                          <a:spcPct val="107000"/>
                        </a:lnSpc>
                        <a:defRPr/>
                      </a:pPr>
                      <a:r>
                        <a:rPr lang="es-PE" sz="2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LICEO NAVAL</a:t>
                      </a:r>
                      <a:r>
                        <a:rPr lang="es-PE" sz="2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“</a:t>
                      </a:r>
                      <a:r>
                        <a:rPr lang="es-PE" sz="22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CAPITÁN DE NAVÍO FRANCISCO CARRASCO”</a:t>
                      </a:r>
                      <a:r>
                        <a:rPr lang="es-PE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 defTabSz="685800">
                        <a:lnSpc>
                          <a:spcPct val="107000"/>
                        </a:lnSpc>
                        <a:defRPr/>
                      </a:pPr>
                      <a:r>
                        <a:rPr lang="es-PE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DISTRITO DE PUNCHANA, PROVINCIA DE MAYNAS</a:t>
                      </a:r>
                      <a:endParaRPr lang="es-PE" sz="1800" b="1" i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2880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6569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COSTO</a:t>
                      </a:r>
                      <a:r>
                        <a:rPr lang="es-PE" sz="1800" b="1" baseline="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TOTAL CONVENIO</a:t>
                      </a:r>
                      <a:endParaRPr lang="es-PE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BENEFICIARIOS</a:t>
                      </a:r>
                      <a:endParaRPr lang="es-PE" sz="18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AVANCE FÍSICO</a:t>
                      </a:r>
                      <a:endParaRPr lang="es-PE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1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798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S/ </a:t>
                      </a:r>
                      <a:r>
                        <a:rPr lang="es-PE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16´993,787.</a:t>
                      </a:r>
                      <a:endParaRPr lang="es-PE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s-PE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538 </a:t>
                      </a:r>
                      <a:r>
                        <a:rPr lang="es-PE" sz="18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alumnos</a:t>
                      </a: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PE" sz="1800" b="1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55.45%</a:t>
                      </a:r>
                      <a:endParaRPr lang="es-PE" sz="18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76203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s-PE" sz="11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4450" marR="4445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0"/>
          <a:stretch/>
        </p:blipFill>
        <p:spPr>
          <a:xfrm>
            <a:off x="323528" y="2550378"/>
            <a:ext cx="4032448" cy="3830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1"/>
          <a:stretch/>
        </p:blipFill>
        <p:spPr>
          <a:xfrm>
            <a:off x="4757602" y="2550378"/>
            <a:ext cx="4062870" cy="38309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89465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8580277-19BA-42CB-9D72-87D36AAC4D09}"/>
              </a:ext>
            </a:extLst>
          </p:cNvPr>
          <p:cNvSpPr/>
          <p:nvPr/>
        </p:nvSpPr>
        <p:spPr>
          <a:xfrm>
            <a:off x="246955" y="2420888"/>
            <a:ext cx="8640960" cy="903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273" b="1" dirty="0" smtClean="0">
                <a:solidFill>
                  <a:srgbClr val="0070C0"/>
                </a:solidFill>
                <a:latin typeface="Bree Lt" panose="02000503040000020004" pitchFamily="2" charset="0"/>
              </a:rPr>
              <a:t>Conectividad Regional</a:t>
            </a:r>
            <a:endParaRPr lang="es-PE" sz="5273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1484" b="58763"/>
          <a:stretch/>
        </p:blipFill>
        <p:spPr>
          <a:xfrm>
            <a:off x="0" y="5249754"/>
            <a:ext cx="9117635" cy="16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1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B8753AC6-8ED4-48A4-A66B-2F2F70A8FAC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52936"/>
            <a:ext cx="4896544" cy="374441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10" name="Gráfico 9">
            <a:extLst>
              <a:ext uri="{FF2B5EF4-FFF2-40B4-BE49-F238E27FC236}">
                <a16:creationId xmlns:a16="http://schemas.microsoft.com/office/drawing/2014/main" xmlns="" id="{3704130C-ABDF-45A1-B2DC-D6A20CA128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5089862"/>
              </p:ext>
            </p:extLst>
          </p:nvPr>
        </p:nvGraphicFramePr>
        <p:xfrm>
          <a:off x="5508104" y="3429000"/>
          <a:ext cx="3168352" cy="2579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6"/>
          <p:cNvSpPr/>
          <p:nvPr/>
        </p:nvSpPr>
        <p:spPr>
          <a:xfrm>
            <a:off x="2620370" y="243537"/>
            <a:ext cx="6128094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Mejoramiento de la </a:t>
            </a:r>
          </a:p>
          <a:p>
            <a:pPr algn="ctr" defTabSz="685800" fontAlgn="ctr">
              <a:defRPr/>
            </a:pP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VÍA CARROZABLE </a:t>
            </a:r>
            <a:endParaRPr lang="es-PE" sz="2000" b="1" dirty="0" smtClean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SAN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</a:rPr>
              <a:t>JOAQUÍN DE OMAGUAS, KM 9.391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(altura Km 58, carretera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</a:rPr>
              <a:t> IQUITOS- NAUTA), </a:t>
            </a:r>
          </a:p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distrito de 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</a:rPr>
              <a:t>Nauta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</a:rPr>
              <a:t>, provincia de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Loreto. 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Avance: 79.94%</a:t>
            </a:r>
            <a:endParaRPr lang="es-PE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741583" y="2286900"/>
            <a:ext cx="22044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S/ 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22´780,121.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92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BC0AC12E-5531-4E99-9116-99B26B3EDEA7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7544" y="2996952"/>
            <a:ext cx="4536504" cy="3672408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xmlns="" id="{C3749298-EEDA-485A-9D74-3B7289CA3F6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626590"/>
              </p:ext>
            </p:extLst>
          </p:nvPr>
        </p:nvGraphicFramePr>
        <p:xfrm>
          <a:off x="5148064" y="3356992"/>
          <a:ext cx="3456384" cy="2584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Rectángulo 5"/>
          <p:cNvSpPr/>
          <p:nvPr/>
        </p:nvSpPr>
        <p:spPr>
          <a:xfrm>
            <a:off x="2716432" y="76944"/>
            <a:ext cx="6118215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Creación de Caminos Vecinales para el aprovechamiento de la producción agrícola en las localidades de 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SANTA MARÍA, PISCO, NUEVO LORETO Y DIAMANTE AZUL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</a:p>
          <a:p>
            <a:pPr algn="ctr" defTabSz="685800" fontAlgn="ctr">
              <a:defRPr/>
            </a:pP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distrito de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Alto Nanay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, provincia de </a:t>
            </a:r>
            <a:r>
              <a:rPr lang="es-PE" sz="20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Maynas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Avance: 88.42%</a:t>
            </a:r>
            <a:endParaRPr lang="es-PE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518145" y="2402403"/>
            <a:ext cx="22044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10´438,263.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6217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2CD2C9D-149D-472B-8ABF-A769F85BFA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90265"/>
            <a:ext cx="2772266" cy="18114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31CEAE1-72CA-4911-A13B-964D1D7D4D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914498"/>
            <a:ext cx="2700258" cy="183699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9B3AAE06-7FC9-4586-9A25-031198739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25578" y="2595104"/>
            <a:ext cx="1836994" cy="237626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45155B31-DE07-4A95-8D1D-FAB2ECC9B5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869160"/>
            <a:ext cx="3128775" cy="184178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CB8EF48-1C46-477A-AF81-942D855144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869160"/>
            <a:ext cx="2939696" cy="18417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8" name="Rectángulo 7"/>
          <p:cNvSpPr/>
          <p:nvPr/>
        </p:nvSpPr>
        <p:spPr>
          <a:xfrm>
            <a:off x="2764386" y="246127"/>
            <a:ext cx="6128094" cy="22467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800" fontAlgn="ctr">
              <a:defRPr/>
            </a:pP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Mejoramiento de la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TROCHA CARROZABLE DE PARAISO,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LAS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PALMAS, ALTO CONTAMANA, NUEVO LORETO </a:t>
            </a:r>
            <a:r>
              <a:rPr lang="es-PE" sz="2000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y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NUEVO PICOTA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es-PE" sz="20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 defTabSz="685800" fontAlgn="ctr">
              <a:defRPr/>
            </a:pP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distrito 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Pampa Hermosa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provincia de 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Ucayali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  <a:p>
            <a:pPr algn="ctr" defTabSz="685800" fontAlgn="ctr">
              <a:defRPr/>
            </a:pPr>
            <a:r>
              <a:rPr lang="es-PE" sz="2000" u="sng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Primer tramo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Nuevo Picota 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Alto </a:t>
            </a:r>
            <a:r>
              <a:rPr lang="es-PE" sz="20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Contamana</a:t>
            </a: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  <a:p>
            <a:pPr algn="ctr" defTabSz="685800" fontAlgn="ctr">
              <a:defRPr/>
            </a:pPr>
            <a:r>
              <a:rPr lang="es-PE" sz="20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</a:t>
            </a:r>
            <a:r>
              <a:rPr lang="es-PE" sz="20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km 0+000 al km </a:t>
            </a:r>
            <a:r>
              <a:rPr lang="es-PE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15+500. </a:t>
            </a:r>
          </a:p>
          <a:p>
            <a:pPr algn="ctr" defTabSz="685800" fontAlgn="ctr">
              <a:defRPr/>
            </a:pPr>
            <a:r>
              <a:rPr lang="es-PE" sz="2000" b="1" dirty="0" smtClean="0">
                <a:solidFill>
                  <a:srgbClr val="00B05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Avance: 3.21%</a:t>
            </a:r>
            <a:endParaRPr lang="es-PE" sz="2000" b="1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425065" y="2031231"/>
            <a:ext cx="2204450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es-PE" sz="24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/ 12´535,654.</a:t>
            </a:r>
            <a:endParaRPr lang="es-P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4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78580277-19BA-42CB-9D72-87D36AAC4D09}"/>
              </a:ext>
            </a:extLst>
          </p:cNvPr>
          <p:cNvSpPr/>
          <p:nvPr/>
        </p:nvSpPr>
        <p:spPr>
          <a:xfrm>
            <a:off x="323528" y="1196752"/>
            <a:ext cx="8640960" cy="903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273" b="1" dirty="0">
                <a:solidFill>
                  <a:srgbClr val="0070C0"/>
                </a:solidFill>
                <a:latin typeface="Bree Lt" panose="02000503040000020004" pitchFamily="2" charset="0"/>
              </a:rPr>
              <a:t>Núcleos Ejecutores</a:t>
            </a:r>
            <a:endParaRPr lang="es-PE" sz="5273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159" y="1956510"/>
            <a:ext cx="2977698" cy="36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1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691680" y="215642"/>
            <a:ext cx="689011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NÚCLEOS EJECUTORES: </a:t>
            </a:r>
          </a:p>
          <a:p>
            <a:pPr algn="ctr"/>
            <a:r>
              <a:rPr lang="es-P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OBRAS CONCLUIDAS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9" y="14825"/>
            <a:ext cx="1661052" cy="1154924"/>
          </a:xfrm>
          <a:prstGeom prst="rect">
            <a:avLst/>
          </a:prstGeom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018670"/>
              </p:ext>
            </p:extLst>
          </p:nvPr>
        </p:nvGraphicFramePr>
        <p:xfrm>
          <a:off x="395536" y="1508012"/>
          <a:ext cx="8186260" cy="4513276"/>
        </p:xfrm>
        <a:graphic>
          <a:graphicData uri="http://schemas.openxmlformats.org/drawingml/2006/table">
            <a:tbl>
              <a:tblPr/>
              <a:tblGrid>
                <a:gridCol w="6195520"/>
                <a:gridCol w="1990740"/>
              </a:tblGrid>
              <a:tr h="80621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OBRAS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Monto de la </a:t>
                      </a:r>
                      <a:r>
                        <a:rPr lang="es-PE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Inversión </a:t>
                      </a:r>
                      <a:r>
                        <a:rPr lang="es-PE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(S/)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14012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y ampliación del servicio educativo de la </a:t>
                      </a:r>
                      <a:endParaRPr lang="es-P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I.E.I.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N° 601529 </a:t>
                      </a:r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Comunidad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de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P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NUEVO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PORVENIR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 </a:t>
                      </a:r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río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Pastaza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 Marañón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298,567.39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632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 los servicios de la </a:t>
                      </a:r>
                      <a:endParaRPr lang="es-P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I.E.P.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N° 62156 </a:t>
                      </a:r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Nativa </a:t>
                      </a:r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de</a:t>
                      </a:r>
                    </a:p>
                    <a:p>
                      <a:pPr algn="ctr" rtl="0" fontAlgn="ctr"/>
                      <a:r>
                        <a:rPr lang="es-PE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HUAGRAMONA</a:t>
                      </a:r>
                      <a:r>
                        <a:rPr lang="es-P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río Pastaza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320,938.0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945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y ampliación de los servicios de gestión pública de </a:t>
                      </a:r>
                      <a:r>
                        <a:rPr lang="es-PE" sz="16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VARIANTE AGROPECUARIA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de Andoas Viejo, </a:t>
                      </a:r>
                      <a:endParaRPr lang="es-PE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es-PE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provincia de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</a:t>
                      </a:r>
                      <a:r>
                        <a:rPr lang="es-P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Marañón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317,649.00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28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691680" y="116632"/>
            <a:ext cx="6890116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NÚCLEOS EJECUTORES:</a:t>
            </a:r>
          </a:p>
          <a:p>
            <a:pPr algn="ctr"/>
            <a:r>
              <a:rPr lang="es-PE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OBRAS EN EJECUCIÓN</a:t>
            </a:r>
            <a:endParaRPr lang="es-P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8" y="44624"/>
            <a:ext cx="1667851" cy="893895"/>
          </a:xfrm>
          <a:prstGeom prst="rect">
            <a:avLst/>
          </a:prstGeom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059759"/>
              </p:ext>
            </p:extLst>
          </p:nvPr>
        </p:nvGraphicFramePr>
        <p:xfrm>
          <a:off x="179512" y="1196752"/>
          <a:ext cx="8784976" cy="5400600"/>
        </p:xfrm>
        <a:graphic>
          <a:graphicData uri="http://schemas.openxmlformats.org/drawingml/2006/table">
            <a:tbl>
              <a:tblPr/>
              <a:tblGrid>
                <a:gridCol w="6048672"/>
                <a:gridCol w="1656184"/>
                <a:gridCol w="1080120"/>
              </a:tblGrid>
              <a:tr h="28900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OBRAS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Monto de la </a:t>
                      </a:r>
                      <a:r>
                        <a:rPr lang="es-P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Inversión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(S/.)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Avance Físico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88447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del servicio educativo del 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NIVEL PRIMARIO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                    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C. E. N° 62410, Comunidad Nativa TITIYACU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río Pastaza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</a:p>
                    <a:p>
                      <a:pPr algn="ctr" rtl="0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218,929.68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80%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 los servicios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EDUCACIÓN INICIAL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I.E.I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. N° 62277,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ALIANZA CAPAHUARI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306,106.15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 los servicios del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PUESTO DE SALUD I - 1 </a:t>
                      </a:r>
                    </a:p>
                    <a:p>
                      <a:pPr algn="ctr" rtl="0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SIWIN - LAGUNA SIWIN,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río Pastaza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311,764.71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4096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Instalación del servicio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 ELÉCTRICA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Nativa NUEVO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PORVENIR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383,492.31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903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Creación del servicio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 ELÉCTRICA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BELÉN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Tigre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Loreto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361,178.88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Creación del servicio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 ELÉCTRICA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PAICHE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PLAYA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rtl="0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Tigre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Loreto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282,241.33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7041" marR="7041" marT="704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5451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23528" y="1412776"/>
            <a:ext cx="8496944" cy="1015663"/>
          </a:xfrm>
          <a:prstGeom prst="rect">
            <a:avLst/>
          </a:prstGeom>
          <a:solidFill>
            <a:srgbClr val="FFFF99"/>
          </a:solidFill>
          <a:ln w="127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es-P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PRESUPUESTAL</a:t>
            </a:r>
          </a:p>
          <a:p>
            <a:pPr algn="ctr" fontAlgn="ctr"/>
            <a:r>
              <a:rPr lang="es-PE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 NIVEL DE FUENTE DE </a:t>
            </a:r>
            <a:r>
              <a:rPr lang="es-P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FINANCIAMIENTO</a:t>
            </a:r>
          </a:p>
          <a:p>
            <a:pPr algn="ctr" fontAlgn="ctr"/>
            <a:r>
              <a:rPr lang="es-PE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 I SEMESTRE 2019 </a:t>
            </a:r>
            <a:endParaRPr lang="es-PE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287658" y="260648"/>
            <a:ext cx="8496944" cy="95410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  <a:headEnd/>
            <a:tailEnd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PE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PRESUPUESTO INSTITUCIONAL </a:t>
            </a:r>
            <a:r>
              <a:rPr lang="es-P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s-PE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 FISCAL 2019</a:t>
            </a:r>
            <a:endParaRPr lang="es-PE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395536" y="6381328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Calibri" panose="020F0502020204030204" pitchFamily="34" charset="0"/>
              </a:rPr>
              <a:t>Fuente: </a:t>
            </a:r>
            <a:r>
              <a:rPr lang="es-PE" sz="1400" dirty="0" smtClean="0">
                <a:latin typeface="Calibri" panose="020F0502020204030204" pitchFamily="34" charset="0"/>
              </a:rPr>
              <a:t>Consulta amigable - MEF</a:t>
            </a:r>
          </a:p>
        </p:txBody>
      </p:sp>
      <p:graphicFrame>
        <p:nvGraphicFramePr>
          <p:cNvPr id="11" name="Tab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274983"/>
              </p:ext>
            </p:extLst>
          </p:nvPr>
        </p:nvGraphicFramePr>
        <p:xfrm>
          <a:off x="331191" y="2564904"/>
          <a:ext cx="8503571" cy="3709032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598545"/>
                <a:gridCol w="1478384"/>
                <a:gridCol w="1478384"/>
                <a:gridCol w="1300185"/>
                <a:gridCol w="648073"/>
              </a:tblGrid>
              <a:tr h="3600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FUENTE DE FINANCIAMIENTO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PIM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EJECUCIÓN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0597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(S/)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>
                    <a:solidFill>
                      <a:srgbClr val="CCECFF"/>
                    </a:solidFill>
                  </a:tcPr>
                </a:tc>
              </a:tr>
              <a:tr h="435818">
                <a:tc>
                  <a:txBody>
                    <a:bodyPr/>
                    <a:lstStyle/>
                    <a:p>
                      <a:pPr lvl="1" algn="l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ORDINARIOS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1,449´781,694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1,572´247,622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995´013,576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</a:tr>
              <a:tr h="589029">
                <a:tc>
                  <a:txBody>
                    <a:bodyPr/>
                    <a:lstStyle/>
                    <a:p>
                      <a:pPr lvl="1" algn="l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DIRECTAMENTE RECAUDADOS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22´330,291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30´533,679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9´689,104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</a:tr>
              <a:tr h="660431">
                <a:tc>
                  <a:txBody>
                    <a:bodyPr/>
                    <a:lstStyle/>
                    <a:p>
                      <a:pPr lvl="1" algn="l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POR OPERACIONES OFICIALES DE </a:t>
                      </a:r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CRÉDITO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83´426,907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34´097,620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</a:tr>
              <a:tr h="435818">
                <a:tc>
                  <a:txBody>
                    <a:bodyPr/>
                    <a:lstStyle/>
                    <a:p>
                      <a:pPr lvl="1" algn="l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DONACIONES Y TRANSFERENCIAS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61´001,215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38´889,105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</a:tr>
              <a:tr h="435818">
                <a:tc>
                  <a:txBody>
                    <a:bodyPr/>
                    <a:lstStyle/>
                    <a:p>
                      <a:pPr lvl="1" algn="l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DETERMINADOS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121´909,153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228´161,601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36´329,144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es-PE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/>
                </a:tc>
              </a:tr>
              <a:tr h="486104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972" marT="79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1,594´021,138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1,975´371,024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1,114´018,549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972" marR="71746" marT="7972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11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365122"/>
              </p:ext>
            </p:extLst>
          </p:nvPr>
        </p:nvGraphicFramePr>
        <p:xfrm>
          <a:off x="179512" y="44624"/>
          <a:ext cx="8784976" cy="6810339"/>
        </p:xfrm>
        <a:graphic>
          <a:graphicData uri="http://schemas.openxmlformats.org/drawingml/2006/table">
            <a:tbl>
              <a:tblPr/>
              <a:tblGrid>
                <a:gridCol w="6192688"/>
                <a:gridCol w="1656184"/>
                <a:gridCol w="936104"/>
              </a:tblGrid>
              <a:tr h="526308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OBRAS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de la </a:t>
                      </a:r>
                      <a:r>
                        <a:rPr lang="es-P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(S/.)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Avance Físico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699"/>
                    </a:solidFill>
                  </a:tcPr>
                </a:tc>
              </a:tr>
              <a:tr h="78323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Creación de los servicios de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salud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el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Puesto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de Salud  I - 1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ALIANZA TOPAL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226,155.07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85%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31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 la prestación del servicio educativo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I.E.I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. N°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64 -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Nativa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NUEVA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218,929.68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031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 la prestación del servicio educativo en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I.E.P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. N° 601530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PAÑAYACU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,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Andoas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218,929.68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75%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286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del servicio educativo en 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I.E.P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. N° 62144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Comunidad Nativa SANTA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ROSA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PE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Manseriche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379,500.00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25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Mejoramiento del servicio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educativo 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I.E.P.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N° 6010299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- 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PIJUAYAL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Trompeteros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Loreto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 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379,500.00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25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Creación del servicio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 ELÉCTRICA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VALENCIA,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Trompeteros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Loreto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368,232.51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34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Creación del servicio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 ELÉCTRICA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PUERTO BARRANQUILLO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Pastaza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215,950.77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40%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316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Creación del servicio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 ELÉCTRICA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PUERTO PIRUMBA,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Pastaza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240,318.49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30%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6255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Creación del servicio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ENERGÍA ELÉCTRICA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Comunidad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Nativa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HUAMBRA </a:t>
                      </a:r>
                      <a:r>
                        <a:rPr lang="es-PE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COCHA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endParaRPr lang="es-PE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distrito 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Pastaza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, provincia del </a:t>
                      </a:r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Datem del Marañón</a:t>
                      </a:r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.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189,650.14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50%</a:t>
                      </a:r>
                    </a:p>
                  </a:txBody>
                  <a:tcPr marL="4304" marR="4304" marT="430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370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11" name="CuadroTexto 10"/>
          <p:cNvSpPr txBox="1"/>
          <p:nvPr/>
        </p:nvSpPr>
        <p:spPr>
          <a:xfrm>
            <a:off x="467544" y="4852641"/>
            <a:ext cx="3600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300" dirty="0">
                <a:latin typeface="Calibri" panose="020F0502020204030204" pitchFamily="34" charset="0"/>
              </a:rPr>
              <a:t>Fuente: </a:t>
            </a:r>
            <a:r>
              <a:rPr lang="es-PE" sz="1300" dirty="0" smtClean="0">
                <a:latin typeface="Calibri" panose="020F0502020204030204" pitchFamily="34" charset="0"/>
              </a:rPr>
              <a:t>Sub Gerencia de Presupuesto, GRI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617283"/>
              </p:ext>
            </p:extLst>
          </p:nvPr>
        </p:nvGraphicFramePr>
        <p:xfrm>
          <a:off x="467544" y="2212820"/>
          <a:ext cx="8208915" cy="2638468"/>
        </p:xfrm>
        <a:graphic>
          <a:graphicData uri="http://schemas.openxmlformats.org/drawingml/2006/table">
            <a:tbl>
              <a:tblPr/>
              <a:tblGrid>
                <a:gridCol w="1368156"/>
                <a:gridCol w="2160240"/>
                <a:gridCol w="1512164"/>
                <a:gridCol w="1728192"/>
                <a:gridCol w="1440163"/>
              </a:tblGrid>
              <a:tr h="283010">
                <a:tc gridSpan="4">
                  <a:txBody>
                    <a:bodyPr/>
                    <a:lstStyle/>
                    <a:p>
                      <a:pPr algn="ctr" fontAlgn="b"/>
                      <a:endParaRPr lang="es-P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A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s-PE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068"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s-A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32039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NÚMERO DE</a:t>
                      </a:r>
                    </a:p>
                    <a:p>
                      <a:pPr algn="ctr" fontAlgn="ctr"/>
                      <a:r>
                        <a:rPr lang="es-A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PROYECTOS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16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es-P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</a:t>
                      </a:r>
                      <a:r>
                        <a:rPr lang="es-PE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DE LA </a:t>
                      </a:r>
                      <a:r>
                        <a:rPr lang="es-PE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INVERSIÓN PROGRAMADA</a:t>
                      </a:r>
                    </a:p>
                    <a:p>
                      <a:pPr algn="ctr" fontAlgn="ctr"/>
                      <a:endParaRPr lang="es-PE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PIM 2019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EJECUTADO A JUNIO</a:t>
                      </a:r>
                      <a:r>
                        <a:rPr lang="es-A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2019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es-A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s-AR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lang="es-AR" sz="16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EJECUCIÓN</a:t>
                      </a:r>
                      <a:endParaRPr lang="es-A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</a:tr>
              <a:tr h="849029">
                <a:tc>
                  <a:txBody>
                    <a:bodyPr/>
                    <a:lstStyle/>
                    <a:p>
                      <a:pPr algn="ctr" fontAlgn="ctr"/>
                      <a:r>
                        <a:rPr lang="es-A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</a:t>
                      </a:r>
                      <a:endParaRPr lang="es-A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301´386,328</a:t>
                      </a:r>
                      <a:endParaRPr lang="es-A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474´242,855</a:t>
                      </a:r>
                      <a:endParaRPr lang="es-AR" sz="1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A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129´109,107</a:t>
                      </a:r>
                      <a:endParaRPr lang="es-A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s-AR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fontAlgn="b"/>
                      <a:r>
                        <a:rPr lang="es-AR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27.22</a:t>
                      </a:r>
                    </a:p>
                    <a:p>
                      <a:pPr algn="ctr" fontAlgn="b"/>
                      <a:endParaRPr lang="es-AR" sz="2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" name="Rectángulo 1"/>
          <p:cNvSpPr/>
          <p:nvPr/>
        </p:nvSpPr>
        <p:spPr>
          <a:xfrm>
            <a:off x="467543" y="1412776"/>
            <a:ext cx="8208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"/>
            <a:r>
              <a:rPr lang="es-PE" sz="2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RESUMEN PRESUPUESTAL DE LOS PROYECTOS </a:t>
            </a:r>
            <a:r>
              <a:rPr lang="es-PE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A JUNIO </a:t>
            </a:r>
            <a:r>
              <a:rPr lang="es-P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algn="ctr" fontAlgn="b"/>
            <a:r>
              <a:rPr lang="es-PE" sz="2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(S/)</a:t>
            </a:r>
            <a:endParaRPr lang="es-PE" sz="2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1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1132281" y="1340768"/>
            <a:ext cx="6536063" cy="903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III.- Medio Ambiente</a:t>
            </a:r>
            <a:endParaRPr lang="es-PE" sz="5200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2591061"/>
            <a:ext cx="3053205" cy="350223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1484" b="58763"/>
          <a:stretch/>
        </p:blipFill>
        <p:spPr>
          <a:xfrm>
            <a:off x="-108520" y="5249754"/>
            <a:ext cx="9226155" cy="16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8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13" name="Rectángulo 12"/>
          <p:cNvSpPr/>
          <p:nvPr/>
        </p:nvSpPr>
        <p:spPr>
          <a:xfrm>
            <a:off x="3563888" y="260648"/>
            <a:ext cx="55628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2" algn="ctr">
              <a:defRPr/>
            </a:pPr>
            <a:r>
              <a:rPr lang="es-ES" sz="2400" b="1" dirty="0" smtClean="0">
                <a:ln w="0"/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Proyecto:</a:t>
            </a:r>
          </a:p>
          <a:p>
            <a:pPr marL="0" lvl="2" algn="ctr">
              <a:defRPr/>
            </a:pPr>
            <a:r>
              <a:rPr lang="es-ES" sz="24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DEL USO SOSTENIBLE </a:t>
            </a:r>
          </a:p>
          <a:p>
            <a:pPr marL="0" lvl="2" algn="ctr">
              <a:defRPr/>
            </a:pPr>
            <a:r>
              <a:rPr lang="es-ES" sz="24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AGUAJE</a:t>
            </a:r>
            <a:endParaRPr lang="es-ES" sz="2400" b="1" dirty="0" smtClean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ctr">
              <a:defRPr/>
            </a:pPr>
            <a:r>
              <a:rPr lang="es-ES" sz="21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E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los bosques de la cuenca </a:t>
            </a:r>
            <a:endParaRPr lang="es-ES" sz="2100" b="1" dirty="0" smtClean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ctr">
              <a:defRPr/>
            </a:pPr>
            <a:r>
              <a:rPr lang="es-ES" sz="21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media </a:t>
            </a:r>
            <a:r>
              <a:rPr lang="es-E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del río Pastaza, </a:t>
            </a:r>
            <a:endParaRPr lang="es-ES" sz="2100" b="1" dirty="0" smtClean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ctr">
              <a:defRPr/>
            </a:pPr>
            <a:r>
              <a:rPr lang="es-ES" sz="21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distrito </a:t>
            </a:r>
            <a:r>
              <a:rPr lang="es-E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de Pastaza, </a:t>
            </a:r>
            <a:endParaRPr lang="es-ES" sz="2100" b="1" dirty="0" smtClean="0">
              <a:ln w="0"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2" algn="ctr">
              <a:defRPr/>
            </a:pPr>
            <a:r>
              <a:rPr lang="es-ES" sz="2100" b="1" dirty="0" smtClean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provincia </a:t>
            </a:r>
            <a:r>
              <a:rPr lang="es-ES" sz="21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de Datem del Marañón, </a:t>
            </a:r>
          </a:p>
        </p:txBody>
      </p:sp>
      <p:sp>
        <p:nvSpPr>
          <p:cNvPr id="15" name="Rectángulo 14"/>
          <p:cNvSpPr/>
          <p:nvPr/>
        </p:nvSpPr>
        <p:spPr>
          <a:xfrm>
            <a:off x="5292080" y="3140968"/>
            <a:ext cx="2976179" cy="74404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758">
              <a:solidFill>
                <a:srgbClr val="0070C0"/>
              </a:solidFill>
            </a:endParaRPr>
          </a:p>
        </p:txBody>
      </p:sp>
      <p:sp>
        <p:nvSpPr>
          <p:cNvPr id="20" name="Cuadro de texto 2"/>
          <p:cNvSpPr txBox="1">
            <a:spLocks noChangeArrowheads="1"/>
          </p:cNvSpPr>
          <p:nvPr/>
        </p:nvSpPr>
        <p:spPr bwMode="auto">
          <a:xfrm>
            <a:off x="4716016" y="3743741"/>
            <a:ext cx="4104456" cy="2277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ctr">
              <a:spcAft>
                <a:spcPts val="0"/>
              </a:spcAft>
            </a:pPr>
            <a:r>
              <a:rPr lang="es-PE" sz="22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 General</a:t>
            </a:r>
          </a:p>
          <a:p>
            <a:pPr algn="just">
              <a:spcAft>
                <a:spcPts val="0"/>
              </a:spcAft>
            </a:pPr>
            <a:r>
              <a:rPr lang="es-PE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Desarrollar capacidades técnicas y empresariales en las comunidades del área de influencia para el </a:t>
            </a:r>
            <a:r>
              <a:rPr lang="es-PE" sz="2000" b="1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manejo y aprovechamiento sostenible del recurso aguaje.</a:t>
            </a:r>
            <a:endParaRPr lang="es-PE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1" name="Imagen 20" descr="F:\FOTOS PRIMER SEMESTRE- PROYECTO AGUAJE\IMG_20190516_1020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2190"/>
            <a:ext cx="3528392" cy="2504842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22" name="Imagen 21" descr="F:\FOTOS PRIMER SEMESTRE- PROYECTO AGUAJE\IMG_20190516_11392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77072"/>
            <a:ext cx="4248471" cy="232395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grpSp>
        <p:nvGrpSpPr>
          <p:cNvPr id="23" name="2 Grupo"/>
          <p:cNvGrpSpPr/>
          <p:nvPr/>
        </p:nvGrpSpPr>
        <p:grpSpPr>
          <a:xfrm>
            <a:off x="6948264" y="6213220"/>
            <a:ext cx="1978515" cy="456140"/>
            <a:chOff x="13107556" y="4272199"/>
            <a:chExt cx="2026260" cy="523220"/>
          </a:xfrm>
        </p:grpSpPr>
        <p:pic>
          <p:nvPicPr>
            <p:cNvPr id="24" name="Picture 26" descr="Resultado de imagen para serfor caf + 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07556" y="4338708"/>
              <a:ext cx="1371600" cy="4310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1 CuadroTexto"/>
            <p:cNvSpPr txBox="1"/>
            <p:nvPr/>
          </p:nvSpPr>
          <p:spPr>
            <a:xfrm>
              <a:off x="14389503" y="4272199"/>
              <a:ext cx="7443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PE" sz="2734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ernard MT Condensed" pitchFamily="18" charset="0"/>
                </a:rPr>
                <a:t>CAF</a:t>
              </a:r>
              <a:endParaRPr lang="es-PE" sz="1953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nard MT Condense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0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43808" y="365126"/>
            <a:ext cx="5671542" cy="1325563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pPr algn="ctr"/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Publicación de la base de datos de la </a:t>
            </a:r>
            <a:r>
              <a:rPr lang="es-PE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GESTIÓN DE ACR Y DE HUMEDALES </a:t>
            </a:r>
            <a:br>
              <a:rPr lang="es-PE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en la plataforma tecnológica de la </a:t>
            </a:r>
            <a:br>
              <a:rPr lang="es-PE" sz="2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IDER del GORE Loreto</a:t>
            </a:r>
            <a:endParaRPr lang="es-PE" sz="2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539552" y="1988840"/>
            <a:ext cx="7886700" cy="4351338"/>
            <a:chOff x="0" y="0"/>
            <a:chExt cx="3818436" cy="1646555"/>
          </a:xfrm>
        </p:grpSpPr>
        <p:pic>
          <p:nvPicPr>
            <p:cNvPr id="7" name="Imagen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395" b="12359"/>
            <a:stretch/>
          </p:blipFill>
          <p:spPr>
            <a:xfrm>
              <a:off x="0" y="0"/>
              <a:ext cx="1844040" cy="1645920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pic>
          <p:nvPicPr>
            <p:cNvPr id="8" name="Imagen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3" r="1894" b="3335"/>
            <a:stretch/>
          </p:blipFill>
          <p:spPr>
            <a:xfrm>
              <a:off x="1926771" y="0"/>
              <a:ext cx="1891665" cy="1646555"/>
            </a:xfrm>
            <a:prstGeom prst="rect">
              <a:avLst/>
            </a:prstGeom>
            <a:ln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</p:grp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791580" y="1268760"/>
            <a:ext cx="7128792" cy="1715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33513" indent="-1433513" algn="ctr"/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IV.- Desarrollo Social y Humano</a:t>
            </a:r>
            <a:endParaRPr lang="es-PE" sz="5200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99" y="3066538"/>
            <a:ext cx="3635896" cy="26181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1484" b="58763"/>
          <a:stretch/>
        </p:blipFill>
        <p:spPr>
          <a:xfrm>
            <a:off x="-41078" y="5215976"/>
            <a:ext cx="9226155" cy="16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913476"/>
            <a:ext cx="4320480" cy="34563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6" name="Rectángulo 5"/>
          <p:cNvSpPr/>
          <p:nvPr/>
        </p:nvSpPr>
        <p:spPr>
          <a:xfrm>
            <a:off x="2627784" y="379219"/>
            <a:ext cx="6408712" cy="2308324"/>
          </a:xfrm>
          <a:prstGeom prst="rect">
            <a:avLst/>
          </a:prstGeom>
          <a:solidFill>
            <a:srgbClr val="E8FBD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TRASLADO DE DOCENTES, AUXILIARES Y ADMINISTRATIVOS VÍA FLUVIAL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,           de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la 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ciudad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de Iquitos a los 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distritos de las cuencas del Napo, Yaquerana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y </a:t>
            </a:r>
            <a:endParaRPr lang="es-MX" sz="2400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provincia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del 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Putumayo</a:t>
            </a:r>
          </a:p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Beneficiados: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MX" sz="24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1,085 personas </a:t>
            </a:r>
            <a:endParaRPr lang="es-PE" sz="2400" dirty="0">
              <a:solidFill>
                <a:srgbClr val="00B050"/>
              </a:solidFill>
            </a:endParaRPr>
          </a:p>
        </p:txBody>
      </p:sp>
      <p:pic>
        <p:nvPicPr>
          <p:cNvPr id="8" name="Imagen 7" descr="C:\Users\cfernandez\Desktop\logros\febrerook\25-02-19 Traslado de Maestros al Putumayo\Tralado de Maestros del putumayo\Traslado de maestros\IMG_70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4945"/>
            <a:ext cx="4320480" cy="3456383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1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27785" y="548680"/>
            <a:ext cx="6168292" cy="1569660"/>
          </a:xfrm>
          <a:prstGeom prst="rect">
            <a:avLst/>
          </a:prstGeom>
          <a:solidFill>
            <a:srgbClr val="E8FBD1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CAPACITACIÓN DE AUXILIARES DE EDUCACIÓN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de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los niveles de 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inicial 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y </a:t>
            </a:r>
            <a:r>
              <a:rPr lang="es-MX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secundaria </a:t>
            </a:r>
          </a:p>
          <a:p>
            <a:pPr algn="ctr"/>
            <a:r>
              <a:rPr lang="es-MX" sz="24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Beneficiados:</a:t>
            </a:r>
            <a:r>
              <a:rPr lang="es-MX" sz="24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MX" sz="2400" b="1" dirty="0" smtClean="0">
                <a:solidFill>
                  <a:srgbClr val="00B050"/>
                </a:solidFill>
                <a:latin typeface="Arial" panose="020B0604020202020204" pitchFamily="34" charset="0"/>
              </a:rPr>
              <a:t>985 personas</a:t>
            </a:r>
            <a:endParaRPr lang="es-PE" sz="2400" dirty="0">
              <a:solidFill>
                <a:srgbClr val="00B050"/>
              </a:solidFill>
            </a:endParaRPr>
          </a:p>
        </p:txBody>
      </p:sp>
      <p:pic>
        <p:nvPicPr>
          <p:cNvPr id="6" name="Imagen 5" descr="C:\Users\cfernandez\Desktop\FOTOS LOGROS PPT Y PDF\LOGROS HASTA DICIEMBRE 2016\cpacitación a docentes auxiliares y adminsitrativos\IMG_5317 n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" r="15316" b="23340"/>
          <a:stretch/>
        </p:blipFill>
        <p:spPr bwMode="auto">
          <a:xfrm>
            <a:off x="395536" y="2627489"/>
            <a:ext cx="4080061" cy="3105767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Imagen 6" descr="C:\Users\cfernandez\Desktop\FOTOS LOGROS PPT Y PDF\LOGROS HASTA DICIEMBRE 2016\cpacitación a docentes auxiliares y adminsitrativos\IMG_107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9"/>
          <a:stretch/>
        </p:blipFill>
        <p:spPr bwMode="auto">
          <a:xfrm>
            <a:off x="4716016" y="2627490"/>
            <a:ext cx="4080061" cy="3105766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0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2" y="1974668"/>
            <a:ext cx="2304256" cy="196843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Imagen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978795"/>
            <a:ext cx="2300525" cy="19643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sp>
        <p:nvSpPr>
          <p:cNvPr id="8" name="12 Rectángulo"/>
          <p:cNvSpPr/>
          <p:nvPr/>
        </p:nvSpPr>
        <p:spPr>
          <a:xfrm>
            <a:off x="2953739" y="97714"/>
            <a:ext cx="5534102" cy="1569660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lvl="0" algn="ctr">
              <a:spcBef>
                <a:spcPts val="0"/>
              </a:spcBef>
            </a:pPr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VACACIONES DEPORTIVAS Y RECREATIVAS </a:t>
            </a:r>
            <a:r>
              <a:rPr lang="es-P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P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spcBef>
                <a:spcPts val="0"/>
              </a:spcBef>
            </a:pPr>
            <a:r>
              <a:rPr lang="es-P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DISCIPLINAS </a:t>
            </a:r>
            <a:r>
              <a:rPr lang="es-PE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FORTALECIDAS</a:t>
            </a:r>
          </a:p>
          <a:p>
            <a:pPr lvl="0" algn="ctr">
              <a:spcBef>
                <a:spcPts val="0"/>
              </a:spcBef>
            </a:pPr>
            <a:r>
              <a:rPr lang="es-PE" sz="24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Beneficiados:</a:t>
            </a:r>
            <a:r>
              <a:rPr lang="es-PE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5,000 niños</a:t>
            </a:r>
            <a:endParaRPr lang="es-PE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218996" y="4005064"/>
            <a:ext cx="1217100" cy="383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PE" sz="2400" b="1" dirty="0">
                <a:latin typeface="Calibri" pitchFamily="34" charset="0"/>
              </a:rPr>
              <a:t/>
            </a:r>
            <a:br>
              <a:rPr lang="es-PE" sz="2400" b="1" dirty="0">
                <a:latin typeface="Calibri" pitchFamily="34" charset="0"/>
              </a:rPr>
            </a:br>
            <a:endParaRPr lang="es-PE" sz="2400" b="1" dirty="0">
              <a:latin typeface="Calibri" pitchFamily="34" charset="0"/>
            </a:endParaRPr>
          </a:p>
          <a:p>
            <a:pPr>
              <a:defRPr/>
            </a:pPr>
            <a:r>
              <a:rPr lang="es-PE" sz="2000" b="1" dirty="0">
                <a:latin typeface="Calibri" pitchFamily="34" charset="0"/>
              </a:rPr>
              <a:t>KARATE</a:t>
            </a:r>
            <a:r>
              <a:rPr lang="es-PE" sz="2000" b="1" i="1" u="sng" dirty="0">
                <a:latin typeface="Calibri" pitchFamily="34" charset="0"/>
              </a:rPr>
              <a:t/>
            </a:r>
            <a:br>
              <a:rPr lang="es-PE" sz="2000" b="1" i="1" u="sng" dirty="0">
                <a:latin typeface="Calibri" pitchFamily="34" charset="0"/>
              </a:rPr>
            </a:br>
            <a:r>
              <a:rPr lang="es-PE" sz="2400" b="1" dirty="0">
                <a:latin typeface="Calibri" pitchFamily="34" charset="0"/>
              </a:rPr>
              <a:t> </a:t>
            </a:r>
            <a:br>
              <a:rPr lang="es-PE" sz="2400" b="1" dirty="0">
                <a:latin typeface="Calibri" pitchFamily="34" charset="0"/>
              </a:rPr>
            </a:br>
            <a:endParaRPr lang="es-PE" sz="2400" dirty="0">
              <a:latin typeface="Calibri" pitchFamily="34" charset="0"/>
            </a:endParaRPr>
          </a:p>
        </p:txBody>
      </p:sp>
      <p:pic>
        <p:nvPicPr>
          <p:cNvPr id="10" name="Imagen 6" descr="F:\alexis fotos\IMG-20170127-WA00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962570"/>
            <a:ext cx="2000629" cy="1980531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11" name="Título 1"/>
          <p:cNvSpPr txBox="1">
            <a:spLocks/>
          </p:cNvSpPr>
          <p:nvPr/>
        </p:nvSpPr>
        <p:spPr>
          <a:xfrm>
            <a:off x="6876256" y="4005064"/>
            <a:ext cx="1511057" cy="383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PE" sz="2400" b="1" dirty="0">
                <a:latin typeface="Calibri" pitchFamily="34" charset="0"/>
              </a:rPr>
              <a:t/>
            </a:r>
            <a:br>
              <a:rPr lang="es-PE" sz="2400" b="1" dirty="0">
                <a:latin typeface="Calibri" pitchFamily="34" charset="0"/>
              </a:rPr>
            </a:br>
            <a:endParaRPr lang="es-PE" sz="2400" b="1" dirty="0">
              <a:latin typeface="Calibri" pitchFamily="34" charset="0"/>
            </a:endParaRPr>
          </a:p>
          <a:p>
            <a:pPr>
              <a:defRPr/>
            </a:pPr>
            <a:r>
              <a:rPr lang="es-PE" sz="2000" b="1" dirty="0">
                <a:latin typeface="Calibri" pitchFamily="34" charset="0"/>
              </a:rPr>
              <a:t>NATACIÓN</a:t>
            </a:r>
            <a:r>
              <a:rPr lang="es-PE" sz="2000" b="1" i="1" u="sng" dirty="0">
                <a:latin typeface="Calibri" pitchFamily="34" charset="0"/>
              </a:rPr>
              <a:t/>
            </a:r>
            <a:br>
              <a:rPr lang="es-PE" sz="2000" b="1" i="1" u="sng" dirty="0">
                <a:latin typeface="Calibri" pitchFamily="34" charset="0"/>
              </a:rPr>
            </a:br>
            <a:r>
              <a:rPr lang="es-PE" sz="2400" b="1" dirty="0">
                <a:latin typeface="Calibri" pitchFamily="34" charset="0"/>
              </a:rPr>
              <a:t> </a:t>
            </a:r>
            <a:br>
              <a:rPr lang="es-PE" sz="2400" b="1" dirty="0">
                <a:latin typeface="Calibri" pitchFamily="34" charset="0"/>
              </a:rPr>
            </a:br>
            <a:endParaRPr lang="es-PE" sz="2400" dirty="0">
              <a:latin typeface="Calibri" pitchFamily="34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832" y="4581128"/>
            <a:ext cx="2297658" cy="196843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3" name="Imagen 3" descr="F:\alexis fotos\IMG-20170202-WA000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489" y="4581128"/>
            <a:ext cx="2297658" cy="1968433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4" name="Título 1"/>
          <p:cNvSpPr txBox="1">
            <a:spLocks/>
          </p:cNvSpPr>
          <p:nvPr/>
        </p:nvSpPr>
        <p:spPr>
          <a:xfrm>
            <a:off x="396647" y="5565344"/>
            <a:ext cx="1511057" cy="37884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PE" sz="2400" b="1" dirty="0">
                <a:latin typeface="Calibri" pitchFamily="34" charset="0"/>
              </a:rPr>
              <a:t/>
            </a:r>
            <a:br>
              <a:rPr lang="es-PE" sz="2400" b="1" dirty="0">
                <a:latin typeface="Calibri" pitchFamily="34" charset="0"/>
              </a:rPr>
            </a:br>
            <a:endParaRPr lang="es-PE" sz="2400" b="1" dirty="0">
              <a:latin typeface="Calibri" pitchFamily="34" charset="0"/>
            </a:endParaRPr>
          </a:p>
          <a:p>
            <a:pPr>
              <a:defRPr/>
            </a:pPr>
            <a:r>
              <a:rPr lang="es-PE" sz="2000" b="1" dirty="0">
                <a:latin typeface="Calibri" pitchFamily="34" charset="0"/>
              </a:rPr>
              <a:t>AJEDREZ</a:t>
            </a:r>
            <a:r>
              <a:rPr lang="es-PE" sz="2000" b="1" i="1" u="sng" dirty="0">
                <a:latin typeface="Calibri" pitchFamily="34" charset="0"/>
              </a:rPr>
              <a:t/>
            </a:r>
            <a:br>
              <a:rPr lang="es-PE" sz="2000" b="1" i="1" u="sng" dirty="0">
                <a:latin typeface="Calibri" pitchFamily="34" charset="0"/>
              </a:rPr>
            </a:br>
            <a:r>
              <a:rPr lang="es-PE" sz="2400" b="1" dirty="0">
                <a:latin typeface="Calibri" pitchFamily="34" charset="0"/>
              </a:rPr>
              <a:t> </a:t>
            </a:r>
            <a:br>
              <a:rPr lang="es-PE" sz="2400" b="1" dirty="0">
                <a:latin typeface="Calibri" pitchFamily="34" charset="0"/>
              </a:rPr>
            </a:br>
            <a:endParaRPr lang="es-PE" sz="2400" dirty="0">
              <a:latin typeface="Calibri" pitchFamily="34" charset="0"/>
            </a:endParaRPr>
          </a:p>
        </p:txBody>
      </p:sp>
      <p:sp>
        <p:nvSpPr>
          <p:cNvPr id="15" name="Título 1"/>
          <p:cNvSpPr txBox="1">
            <a:spLocks/>
          </p:cNvSpPr>
          <p:nvPr/>
        </p:nvSpPr>
        <p:spPr>
          <a:xfrm>
            <a:off x="7164288" y="5373800"/>
            <a:ext cx="1155091" cy="3830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PE" sz="2400" b="1" dirty="0">
                <a:latin typeface="Calibri" pitchFamily="34" charset="0"/>
              </a:rPr>
              <a:t/>
            </a:r>
            <a:br>
              <a:rPr lang="es-PE" sz="2400" b="1" dirty="0">
                <a:latin typeface="Calibri" pitchFamily="34" charset="0"/>
              </a:rPr>
            </a:br>
            <a:endParaRPr lang="es-PE" sz="2400" b="1" dirty="0">
              <a:latin typeface="Calibri" pitchFamily="34" charset="0"/>
            </a:endParaRPr>
          </a:p>
          <a:p>
            <a:pPr>
              <a:defRPr/>
            </a:pPr>
            <a:r>
              <a:rPr lang="es-PE" sz="2000" b="1" dirty="0">
                <a:latin typeface="Calibri" pitchFamily="34" charset="0"/>
              </a:rPr>
              <a:t>VÓLEY</a:t>
            </a:r>
            <a:r>
              <a:rPr lang="es-PE" sz="2000" b="1" i="1" u="sng" dirty="0">
                <a:latin typeface="Calibri" pitchFamily="34" charset="0"/>
              </a:rPr>
              <a:t/>
            </a:r>
            <a:br>
              <a:rPr lang="es-PE" sz="2000" b="1" i="1" u="sng" dirty="0">
                <a:latin typeface="Calibri" pitchFamily="34" charset="0"/>
              </a:rPr>
            </a:br>
            <a:r>
              <a:rPr lang="es-PE" sz="2400" b="1" dirty="0">
                <a:latin typeface="Calibri" pitchFamily="34" charset="0"/>
              </a:rPr>
              <a:t> </a:t>
            </a:r>
            <a:br>
              <a:rPr lang="es-PE" sz="2400" b="1" dirty="0">
                <a:latin typeface="Calibri" pitchFamily="34" charset="0"/>
              </a:rPr>
            </a:br>
            <a:endParaRPr lang="es-PE" sz="2400" dirty="0">
              <a:latin typeface="Calibri" pitchFamily="34" charset="0"/>
            </a:endParaRP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268971" y="4005063"/>
            <a:ext cx="1217100" cy="3830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PE" sz="2400" b="1" dirty="0">
                <a:latin typeface="Calibri" pitchFamily="34" charset="0"/>
              </a:rPr>
              <a:t/>
            </a:r>
            <a:br>
              <a:rPr lang="es-PE" sz="2400" b="1" dirty="0">
                <a:latin typeface="Calibri" pitchFamily="34" charset="0"/>
              </a:rPr>
            </a:br>
            <a:endParaRPr lang="es-PE" sz="2400" b="1" dirty="0">
              <a:latin typeface="Calibri" pitchFamily="34" charset="0"/>
            </a:endParaRPr>
          </a:p>
          <a:p>
            <a:pPr>
              <a:defRPr/>
            </a:pPr>
            <a:r>
              <a:rPr lang="es-PE" sz="2000" b="1" dirty="0" smtClean="0">
                <a:latin typeface="Calibri" pitchFamily="34" charset="0"/>
              </a:rPr>
              <a:t>DANZA</a:t>
            </a:r>
            <a:r>
              <a:rPr lang="es-PE" sz="2000" b="1" i="1" u="sng" dirty="0">
                <a:latin typeface="Calibri" pitchFamily="34" charset="0"/>
              </a:rPr>
              <a:t/>
            </a:r>
            <a:br>
              <a:rPr lang="es-PE" sz="2000" b="1" i="1" u="sng" dirty="0">
                <a:latin typeface="Calibri" pitchFamily="34" charset="0"/>
              </a:rPr>
            </a:br>
            <a:r>
              <a:rPr lang="es-PE" sz="2400" b="1" dirty="0">
                <a:latin typeface="Calibri" pitchFamily="34" charset="0"/>
              </a:rPr>
              <a:t> </a:t>
            </a:r>
            <a:br>
              <a:rPr lang="es-PE" sz="2400" b="1" dirty="0">
                <a:latin typeface="Calibri" pitchFamily="34" charset="0"/>
              </a:rPr>
            </a:br>
            <a:endParaRPr lang="es-PE" sz="24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1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entágono 64"/>
          <p:cNvSpPr/>
          <p:nvPr/>
        </p:nvSpPr>
        <p:spPr>
          <a:xfrm>
            <a:off x="251520" y="2453169"/>
            <a:ext cx="1788721" cy="556777"/>
          </a:xfrm>
          <a:prstGeom prst="homePlat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3" name="Retraso 52"/>
          <p:cNvSpPr/>
          <p:nvPr/>
        </p:nvSpPr>
        <p:spPr>
          <a:xfrm flipH="1">
            <a:off x="782926" y="1427405"/>
            <a:ext cx="2219591" cy="896377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0" name="Retraso 49"/>
          <p:cNvSpPr/>
          <p:nvPr/>
        </p:nvSpPr>
        <p:spPr>
          <a:xfrm flipH="1">
            <a:off x="2151907" y="3165808"/>
            <a:ext cx="850610" cy="419185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1" name="Retraso 50"/>
          <p:cNvSpPr/>
          <p:nvPr/>
        </p:nvSpPr>
        <p:spPr>
          <a:xfrm flipH="1">
            <a:off x="2146416" y="3842574"/>
            <a:ext cx="849215" cy="442626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2" name="Retraso 51"/>
          <p:cNvSpPr/>
          <p:nvPr/>
        </p:nvSpPr>
        <p:spPr>
          <a:xfrm flipH="1">
            <a:off x="2154423" y="5243463"/>
            <a:ext cx="831441" cy="406860"/>
          </a:xfrm>
          <a:prstGeom prst="flowChartDelay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31" name="Pentágono 30"/>
          <p:cNvSpPr/>
          <p:nvPr/>
        </p:nvSpPr>
        <p:spPr>
          <a:xfrm>
            <a:off x="251520" y="3113591"/>
            <a:ext cx="1817505" cy="556815"/>
          </a:xfrm>
          <a:prstGeom prst="homePlat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7" name="Pentágono 46"/>
          <p:cNvSpPr/>
          <p:nvPr/>
        </p:nvSpPr>
        <p:spPr>
          <a:xfrm>
            <a:off x="251520" y="3789040"/>
            <a:ext cx="1809893" cy="570177"/>
          </a:xfrm>
          <a:prstGeom prst="homePlat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8" name="Pentágono 47"/>
          <p:cNvSpPr/>
          <p:nvPr/>
        </p:nvSpPr>
        <p:spPr>
          <a:xfrm>
            <a:off x="251520" y="4509120"/>
            <a:ext cx="1814453" cy="535221"/>
          </a:xfrm>
          <a:prstGeom prst="homePlat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251520" y="4509120"/>
            <a:ext cx="1494827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ADULTO</a:t>
            </a:r>
          </a:p>
          <a:p>
            <a:pPr algn="ctr" defTabSz="342900"/>
            <a:r>
              <a:rPr lang="es-ES" sz="1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MAYOR 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179512" y="3144887"/>
            <a:ext cx="1788720" cy="50013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MENORES</a:t>
            </a:r>
            <a:r>
              <a:rPr lang="es-ES" sz="1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s-ES" sz="1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 5 AÑOS</a:t>
            </a:r>
          </a:p>
        </p:txBody>
      </p:sp>
      <p:sp>
        <p:nvSpPr>
          <p:cNvPr id="23" name="Rectángulo 22"/>
          <p:cNvSpPr/>
          <p:nvPr/>
        </p:nvSpPr>
        <p:spPr>
          <a:xfrm>
            <a:off x="323528" y="2564904"/>
            <a:ext cx="1401355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INFLUENZA</a:t>
            </a:r>
          </a:p>
        </p:txBody>
      </p:sp>
      <p:sp>
        <p:nvSpPr>
          <p:cNvPr id="24" name="Retraso 23"/>
          <p:cNvSpPr/>
          <p:nvPr/>
        </p:nvSpPr>
        <p:spPr>
          <a:xfrm flipH="1">
            <a:off x="2145236" y="4581128"/>
            <a:ext cx="849816" cy="415554"/>
          </a:xfrm>
          <a:prstGeom prst="flowChartDelay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black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947375" y="1484784"/>
            <a:ext cx="2112457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 A VACUNAR</a:t>
            </a:r>
          </a:p>
          <a:p>
            <a:pPr algn="ctr" defTabSz="342900"/>
            <a:r>
              <a:rPr lang="es-ES" sz="14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 2019</a:t>
            </a:r>
          </a:p>
        </p:txBody>
      </p:sp>
      <p:sp>
        <p:nvSpPr>
          <p:cNvPr id="26" name="Rectángulo 25"/>
          <p:cNvSpPr/>
          <p:nvPr/>
        </p:nvSpPr>
        <p:spPr>
          <a:xfrm>
            <a:off x="2322932" y="3234040"/>
            <a:ext cx="66749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71,054</a:t>
            </a:r>
          </a:p>
        </p:txBody>
      </p:sp>
      <p:sp>
        <p:nvSpPr>
          <p:cNvPr id="27" name="Rectángulo 26"/>
          <p:cNvSpPr/>
          <p:nvPr/>
        </p:nvSpPr>
        <p:spPr>
          <a:xfrm>
            <a:off x="415623" y="3841884"/>
            <a:ext cx="11320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 5 A 59</a:t>
            </a:r>
          </a:p>
          <a:p>
            <a:pPr algn="ctr" defTabSz="342900"/>
            <a:r>
              <a:rPr lang="es-ES" sz="1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AÑOS</a:t>
            </a:r>
          </a:p>
        </p:txBody>
      </p:sp>
      <p:sp>
        <p:nvSpPr>
          <p:cNvPr id="28" name="Rectángulo 27"/>
          <p:cNvSpPr/>
          <p:nvPr/>
        </p:nvSpPr>
        <p:spPr>
          <a:xfrm>
            <a:off x="2239361" y="3925101"/>
            <a:ext cx="763672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396,420</a:t>
            </a:r>
          </a:p>
        </p:txBody>
      </p:sp>
      <p:sp>
        <p:nvSpPr>
          <p:cNvPr id="29" name="Rectángulo 28"/>
          <p:cNvSpPr/>
          <p:nvPr/>
        </p:nvSpPr>
        <p:spPr>
          <a:xfrm>
            <a:off x="2266342" y="5287984"/>
            <a:ext cx="731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4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10,071</a:t>
            </a:r>
          </a:p>
        </p:txBody>
      </p:sp>
      <p:pic>
        <p:nvPicPr>
          <p:cNvPr id="30" name="Imagen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69" y="3429000"/>
            <a:ext cx="1742619" cy="15121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9" name="Rectángulo 48"/>
          <p:cNvSpPr/>
          <p:nvPr/>
        </p:nvSpPr>
        <p:spPr>
          <a:xfrm>
            <a:off x="2313454" y="4641086"/>
            <a:ext cx="71365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39,576</a:t>
            </a:r>
          </a:p>
        </p:txBody>
      </p:sp>
      <p:sp>
        <p:nvSpPr>
          <p:cNvPr id="54" name="Retraso 53"/>
          <p:cNvSpPr/>
          <p:nvPr/>
        </p:nvSpPr>
        <p:spPr>
          <a:xfrm>
            <a:off x="3161447" y="3175073"/>
            <a:ext cx="953493" cy="433903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PE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6,443</a:t>
            </a:r>
          </a:p>
        </p:txBody>
      </p:sp>
      <p:sp>
        <p:nvSpPr>
          <p:cNvPr id="55" name="Retraso 54"/>
          <p:cNvSpPr/>
          <p:nvPr/>
        </p:nvSpPr>
        <p:spPr>
          <a:xfrm>
            <a:off x="3194323" y="3861910"/>
            <a:ext cx="911354" cy="456183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PE" sz="15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13,935</a:t>
            </a:r>
          </a:p>
        </p:txBody>
      </p:sp>
      <p:sp>
        <p:nvSpPr>
          <p:cNvPr id="56" name="Retraso 55"/>
          <p:cNvSpPr/>
          <p:nvPr/>
        </p:nvSpPr>
        <p:spPr>
          <a:xfrm>
            <a:off x="3204092" y="4581128"/>
            <a:ext cx="901584" cy="415554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PE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4,162</a:t>
            </a:r>
          </a:p>
        </p:txBody>
      </p:sp>
      <p:sp>
        <p:nvSpPr>
          <p:cNvPr id="57" name="Retraso 56"/>
          <p:cNvSpPr/>
          <p:nvPr/>
        </p:nvSpPr>
        <p:spPr>
          <a:xfrm>
            <a:off x="3176514" y="5249616"/>
            <a:ext cx="901588" cy="400707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61" name="Rectángulo 60"/>
          <p:cNvSpPr/>
          <p:nvPr/>
        </p:nvSpPr>
        <p:spPr>
          <a:xfrm flipH="1">
            <a:off x="3142846" y="5257206"/>
            <a:ext cx="7905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s-ES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7,271</a:t>
            </a:r>
          </a:p>
        </p:txBody>
      </p:sp>
      <p:sp>
        <p:nvSpPr>
          <p:cNvPr id="62" name="Retraso 61"/>
          <p:cNvSpPr/>
          <p:nvPr/>
        </p:nvSpPr>
        <p:spPr>
          <a:xfrm>
            <a:off x="3186390" y="1412776"/>
            <a:ext cx="2267356" cy="890942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 flipH="1">
            <a:off x="3142846" y="1484784"/>
            <a:ext cx="2191157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POBLACIÓN VACUNADA</a:t>
            </a:r>
          </a:p>
          <a:p>
            <a:pPr algn="ctr" defTabSz="342900"/>
            <a:r>
              <a:rPr lang="es-ES" sz="1400" b="1" dirty="0">
                <a:ln w="0"/>
                <a:latin typeface="Arial" panose="020B0604020202020204" pitchFamily="34" charset="0"/>
                <a:cs typeface="Arial" panose="020B0604020202020204" pitchFamily="34" charset="0"/>
              </a:rPr>
              <a:t>I SEMESTRE 2019</a:t>
            </a:r>
          </a:p>
        </p:txBody>
      </p:sp>
      <p:graphicFrame>
        <p:nvGraphicFramePr>
          <p:cNvPr id="67" name="Objeto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863641"/>
              </p:ext>
            </p:extLst>
          </p:nvPr>
        </p:nvGraphicFramePr>
        <p:xfrm>
          <a:off x="5292080" y="3041981"/>
          <a:ext cx="1798402" cy="2475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074" name="CorelDRAW" r:id="rId4" imgW="2097042" imgH="2827170" progId="CorelDraw.Graphic.17">
                  <p:embed/>
                </p:oleObj>
              </mc:Choice>
              <mc:Fallback>
                <p:oleObj name="CorelDRAW" r:id="rId4" imgW="2097042" imgH="282717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92080" y="3041981"/>
                        <a:ext cx="1798402" cy="2475251"/>
                      </a:xfrm>
                      <a:prstGeom prst="rect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" name="Imagen 6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282744"/>
            <a:ext cx="3024336" cy="1524535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" name="Pentágono 68"/>
          <p:cNvSpPr/>
          <p:nvPr/>
        </p:nvSpPr>
        <p:spPr>
          <a:xfrm>
            <a:off x="251520" y="5205515"/>
            <a:ext cx="1794227" cy="527741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395536" y="5304547"/>
            <a:ext cx="1263778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VPH</a:t>
            </a:r>
          </a:p>
        </p:txBody>
      </p:sp>
      <p:pic>
        <p:nvPicPr>
          <p:cNvPr id="71" name="Imagen 7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609951"/>
            <a:ext cx="2682640" cy="11314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3" name="Rectángulo redondeado 42"/>
          <p:cNvSpPr/>
          <p:nvPr/>
        </p:nvSpPr>
        <p:spPr>
          <a:xfrm>
            <a:off x="4186184" y="116633"/>
            <a:ext cx="4272313" cy="867186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4761817" y="250240"/>
            <a:ext cx="3021157" cy="623248"/>
          </a:xfrm>
          <a:prstGeom prst="rect">
            <a:avLst/>
          </a:prstGeom>
          <a:solidFill>
            <a:schemeClr val="accent2"/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VACUNACIÓN</a:t>
            </a:r>
          </a:p>
          <a:p>
            <a:pPr algn="ctr" defTabSz="342900"/>
            <a:r>
              <a:rPr lang="es-ES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AL I SEMESTRE 2019</a:t>
            </a:r>
          </a:p>
        </p:txBody>
      </p:sp>
      <p:sp>
        <p:nvSpPr>
          <p:cNvPr id="39" name="Retraso 38"/>
          <p:cNvSpPr/>
          <p:nvPr/>
        </p:nvSpPr>
        <p:spPr>
          <a:xfrm>
            <a:off x="4203758" y="3192059"/>
            <a:ext cx="890702" cy="426716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PE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9.1 %</a:t>
            </a:r>
          </a:p>
        </p:txBody>
      </p:sp>
      <p:sp>
        <p:nvSpPr>
          <p:cNvPr id="40" name="Retraso 39"/>
          <p:cNvSpPr/>
          <p:nvPr/>
        </p:nvSpPr>
        <p:spPr>
          <a:xfrm>
            <a:off x="4156866" y="2488336"/>
            <a:ext cx="1423245" cy="521609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1" name="Rectángulo 40"/>
          <p:cNvSpPr/>
          <p:nvPr/>
        </p:nvSpPr>
        <p:spPr>
          <a:xfrm flipH="1">
            <a:off x="4163434" y="2640251"/>
            <a:ext cx="1416678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b="1" dirty="0">
                <a:ln w="0"/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COBERTURA</a:t>
            </a:r>
          </a:p>
        </p:txBody>
      </p:sp>
      <p:sp>
        <p:nvSpPr>
          <p:cNvPr id="42" name="Retraso 41"/>
          <p:cNvSpPr/>
          <p:nvPr/>
        </p:nvSpPr>
        <p:spPr>
          <a:xfrm>
            <a:off x="4196434" y="3881810"/>
            <a:ext cx="890702" cy="436283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PE" sz="17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3.5 %</a:t>
            </a:r>
          </a:p>
        </p:txBody>
      </p:sp>
      <p:sp>
        <p:nvSpPr>
          <p:cNvPr id="45" name="Retraso 44"/>
          <p:cNvSpPr/>
          <p:nvPr/>
        </p:nvSpPr>
        <p:spPr>
          <a:xfrm>
            <a:off x="4206369" y="4620871"/>
            <a:ext cx="976398" cy="375811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PE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10.5 %</a:t>
            </a:r>
          </a:p>
        </p:txBody>
      </p:sp>
      <p:sp>
        <p:nvSpPr>
          <p:cNvPr id="46" name="Retraso 45"/>
          <p:cNvSpPr/>
          <p:nvPr/>
        </p:nvSpPr>
        <p:spPr>
          <a:xfrm>
            <a:off x="4186184" y="5259717"/>
            <a:ext cx="1052232" cy="364310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r>
              <a:rPr lang="es-PE" sz="1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72.2 %</a:t>
            </a:r>
          </a:p>
        </p:txBody>
      </p:sp>
      <p:pic>
        <p:nvPicPr>
          <p:cNvPr id="58" name="Imagen 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49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226833" y="188640"/>
            <a:ext cx="8712968" cy="83099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/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ctr"/>
            <a:r>
              <a:rPr lang="es-P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EJECUCIÓN PRESUPUESTAL</a:t>
            </a:r>
          </a:p>
          <a:p>
            <a:pPr algn="ctr" fontAlgn="ctr"/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P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NIVEL </a:t>
            </a:r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CATEGORÍA Y GENÉRICA DEL GASTO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26833" y="6309320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Calibri" panose="020F0502020204030204" pitchFamily="34" charset="0"/>
              </a:rPr>
              <a:t>Fuente: </a:t>
            </a:r>
            <a:r>
              <a:rPr lang="es-PE" sz="1400" dirty="0" smtClean="0">
                <a:latin typeface="Calibri" panose="020F0502020204030204" pitchFamily="34" charset="0"/>
              </a:rPr>
              <a:t>Consulta amigable - MEF</a:t>
            </a: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7794629"/>
              </p:ext>
            </p:extLst>
          </p:nvPr>
        </p:nvGraphicFramePr>
        <p:xfrm>
          <a:off x="323528" y="1196752"/>
          <a:ext cx="8555990" cy="5040557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216024"/>
                <a:gridCol w="288032"/>
                <a:gridCol w="3351938"/>
                <a:gridCol w="1361201"/>
                <a:gridCol w="1386884"/>
                <a:gridCol w="1296994"/>
                <a:gridCol w="654917"/>
              </a:tblGrid>
              <a:tr h="354426">
                <a:tc rowSpan="2" gridSpan="3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GENÉRICA DE GASTO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>
                    <a:solidFill>
                      <a:srgbClr val="CCE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>
                    <a:solidFill>
                      <a:srgbClr val="CCE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PIM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>
                    <a:solidFill>
                      <a:srgbClr val="CCE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EJECUCIÓN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54426">
                <a:tc gridSpan="3"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(S/)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PE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>
                    <a:solidFill>
                      <a:srgbClr val="CCECFF"/>
                    </a:solidFill>
                  </a:tcPr>
                </a:tc>
              </a:tr>
              <a:tr h="31776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GASTOS CORRIENTES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1,246´635,269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1,430´589,048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922´765,408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PERSONAL Y OBLIGACIONES SOCIALES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944´101,265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1,033´457,699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682´715,463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48190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PENSIONES Y OTRAS PRESTACIONES SOCIALES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71´095,749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72´432,588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45´811,675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2.3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BIENES Y SERVICIOS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223´438,917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316´844,842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189´131,530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DONACIONES Y TRANSFERENCIAS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321,638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321,638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OTROS GASTOS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7´999,338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7´532,281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4´785,102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64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GASTOS DE CAPITAL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321´166,422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518´562,529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170´135,644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OTROS GASTOS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1´275,405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782,972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ADQUISICIÓN </a:t>
                      </a:r>
                      <a:r>
                        <a:rPr lang="es-MX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ACTIVOS NO FINANCIEROS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314´733,588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507´254,290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169´352,672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ADQUISICIÓN </a:t>
                      </a:r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ACTIVOS FINANCIEROS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6´432,834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10´032,834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PE" sz="12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 DE LA DEUDA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26´219,447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26´219,447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21´117,497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17761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MX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SERVICIO DE LA DEUDA </a:t>
                      </a:r>
                      <a:r>
                        <a:rPr lang="es-MX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PÚBLICA</a:t>
                      </a:r>
                      <a:endParaRPr lang="es-MX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26´219,447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26´219,447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21´117,497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/>
                </a:tc>
              </a:tr>
              <a:tr h="354426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8724" marT="8724" marB="0" anchor="ctr">
                    <a:solidFill>
                      <a:srgbClr val="CCE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1,594´021,138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1,975´371,024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1,114´018,549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724" marR="78518" marT="8724" marB="0" anchor="ctr">
                    <a:solidFill>
                      <a:srgbClr val="CCE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9896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165359" y="186049"/>
            <a:ext cx="4583105" cy="865099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5053963" y="332656"/>
            <a:ext cx="2805897" cy="623248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VACUNACIÓN</a:t>
            </a:r>
          </a:p>
          <a:p>
            <a:pPr algn="ctr" defTabSz="342900"/>
            <a:r>
              <a:rPr lang="es-ES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AL I SEMESTRE 2019</a:t>
            </a:r>
          </a:p>
        </p:txBody>
      </p:sp>
      <p:sp>
        <p:nvSpPr>
          <p:cNvPr id="41" name="Llamada rectangular redondeada 40"/>
          <p:cNvSpPr/>
          <p:nvPr/>
        </p:nvSpPr>
        <p:spPr>
          <a:xfrm>
            <a:off x="251521" y="1515238"/>
            <a:ext cx="1055850" cy="518796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284597" y="1582896"/>
            <a:ext cx="989695" cy="40780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1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</a:p>
          <a:p>
            <a:pPr algn="ctr" defTabSz="342900"/>
            <a:r>
              <a:rPr lang="es-ES" sz="11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VACUNAR</a:t>
            </a:r>
          </a:p>
        </p:txBody>
      </p:sp>
      <p:sp>
        <p:nvSpPr>
          <p:cNvPr id="43" name="Rectángulo 42"/>
          <p:cNvSpPr/>
          <p:nvPr/>
        </p:nvSpPr>
        <p:spPr>
          <a:xfrm>
            <a:off x="243057" y="2136983"/>
            <a:ext cx="1077777" cy="163477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4" name="Rectángulo 43"/>
          <p:cNvSpPr/>
          <p:nvPr/>
        </p:nvSpPr>
        <p:spPr>
          <a:xfrm>
            <a:off x="355024" y="2495405"/>
            <a:ext cx="8899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500" dirty="0">
                <a:ln w="0"/>
                <a:solidFill>
                  <a:srgbClr val="FFFF00"/>
                </a:solidFill>
                <a:latin typeface="Arial Black" panose="020B0A04020102020204" pitchFamily="34" charset="0"/>
              </a:rPr>
              <a:t>21,970</a:t>
            </a:r>
          </a:p>
        </p:txBody>
      </p:sp>
      <p:sp>
        <p:nvSpPr>
          <p:cNvPr id="45" name="Rectángulo 44"/>
          <p:cNvSpPr/>
          <p:nvPr/>
        </p:nvSpPr>
        <p:spPr>
          <a:xfrm>
            <a:off x="223805" y="2886395"/>
            <a:ext cx="1147256" cy="88485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POBLACIÓN</a:t>
            </a:r>
          </a:p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MENOR</a:t>
            </a:r>
          </a:p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DE</a:t>
            </a:r>
          </a:p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UN AÑO</a:t>
            </a:r>
          </a:p>
          <a:p>
            <a:pPr algn="ctr" defTabSz="342900"/>
            <a:endParaRPr lang="es-ES" sz="9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6" name="Rectángulo 45"/>
          <p:cNvSpPr/>
          <p:nvPr/>
        </p:nvSpPr>
        <p:spPr>
          <a:xfrm>
            <a:off x="251520" y="3959073"/>
            <a:ext cx="1055850" cy="1486151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317152" y="4221088"/>
            <a:ext cx="9348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600" dirty="0">
                <a:ln w="0"/>
                <a:solidFill>
                  <a:srgbClr val="FFFF00"/>
                </a:solidFill>
                <a:latin typeface="Arial Black" panose="020B0A04020102020204" pitchFamily="34" charset="0"/>
              </a:rPr>
              <a:t>24,141</a:t>
            </a:r>
          </a:p>
        </p:txBody>
      </p:sp>
      <p:sp>
        <p:nvSpPr>
          <p:cNvPr id="72" name="Rectángulo 71"/>
          <p:cNvSpPr/>
          <p:nvPr/>
        </p:nvSpPr>
        <p:spPr>
          <a:xfrm>
            <a:off x="230183" y="4653136"/>
            <a:ext cx="1147256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POBLACIÓN</a:t>
            </a:r>
          </a:p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DE UN AÑO</a:t>
            </a:r>
          </a:p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100%</a:t>
            </a:r>
          </a:p>
          <a:p>
            <a:pPr algn="ctr" defTabSz="342900"/>
            <a:endParaRPr lang="es-ES" sz="9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243057" y="5603591"/>
            <a:ext cx="1077608" cy="705729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395536" y="5589240"/>
            <a:ext cx="889988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50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25,272</a:t>
            </a:r>
          </a:p>
        </p:txBody>
      </p:sp>
      <p:sp>
        <p:nvSpPr>
          <p:cNvPr id="75" name="Rectángulo 74"/>
          <p:cNvSpPr/>
          <p:nvPr/>
        </p:nvSpPr>
        <p:spPr>
          <a:xfrm>
            <a:off x="251520" y="5830088"/>
            <a:ext cx="1147256" cy="66941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000" b="1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POBLACIÓN</a:t>
            </a:r>
          </a:p>
          <a:p>
            <a:pPr algn="ctr" defTabSz="342900"/>
            <a:r>
              <a:rPr lang="es-ES" sz="1000" b="1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4 AÑOS</a:t>
            </a:r>
          </a:p>
          <a:p>
            <a:pPr algn="ctr" defTabSz="342900"/>
            <a:r>
              <a:rPr lang="es-ES" sz="1000" b="1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100%</a:t>
            </a:r>
          </a:p>
          <a:p>
            <a:pPr algn="ctr" defTabSz="342900"/>
            <a:endParaRPr lang="es-ES" sz="9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6" name="Pentágono 75"/>
          <p:cNvSpPr/>
          <p:nvPr/>
        </p:nvSpPr>
        <p:spPr>
          <a:xfrm>
            <a:off x="2381586" y="2155940"/>
            <a:ext cx="2084818" cy="299629"/>
          </a:xfrm>
          <a:prstGeom prst="homePlate">
            <a:avLst/>
          </a:prstGeom>
          <a:solidFill>
            <a:srgbClr val="FF006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7" name="Pentágono 76"/>
          <p:cNvSpPr/>
          <p:nvPr/>
        </p:nvSpPr>
        <p:spPr>
          <a:xfrm>
            <a:off x="2377046" y="3103103"/>
            <a:ext cx="2116248" cy="248892"/>
          </a:xfrm>
          <a:prstGeom prst="homePlate">
            <a:avLst/>
          </a:prstGeom>
          <a:solidFill>
            <a:srgbClr val="FF006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8" name="Pentágono 77"/>
          <p:cNvSpPr/>
          <p:nvPr/>
        </p:nvSpPr>
        <p:spPr>
          <a:xfrm>
            <a:off x="2389066" y="2515098"/>
            <a:ext cx="2104228" cy="258878"/>
          </a:xfrm>
          <a:prstGeom prst="homePlate">
            <a:avLst/>
          </a:prstGeom>
          <a:solidFill>
            <a:srgbClr val="FF006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9" name="Pentágono 78"/>
          <p:cNvSpPr/>
          <p:nvPr/>
        </p:nvSpPr>
        <p:spPr>
          <a:xfrm>
            <a:off x="2378389" y="2815269"/>
            <a:ext cx="2114905" cy="253691"/>
          </a:xfrm>
          <a:prstGeom prst="homePlate">
            <a:avLst/>
          </a:prstGeom>
          <a:solidFill>
            <a:srgbClr val="FF006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2345667" y="3096061"/>
            <a:ext cx="1998997" cy="3693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05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Pentavalente - 3era dosis</a:t>
            </a:r>
          </a:p>
          <a:p>
            <a:pPr algn="ctr" defTabSz="342900"/>
            <a:endParaRPr lang="es-ES" sz="900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1" name="Rectángulo 80"/>
          <p:cNvSpPr/>
          <p:nvPr/>
        </p:nvSpPr>
        <p:spPr>
          <a:xfrm>
            <a:off x="2388145" y="2838128"/>
            <a:ext cx="2078258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s-ES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APO (POLIO) 3era dosis</a:t>
            </a:r>
          </a:p>
        </p:txBody>
      </p:sp>
      <p:sp>
        <p:nvSpPr>
          <p:cNvPr id="82" name="Rectángulo 81"/>
          <p:cNvSpPr/>
          <p:nvPr/>
        </p:nvSpPr>
        <p:spPr>
          <a:xfrm>
            <a:off x="2418631" y="2190056"/>
            <a:ext cx="2052893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s-ES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BCG (TBC)</a:t>
            </a:r>
          </a:p>
        </p:txBody>
      </p:sp>
      <p:sp>
        <p:nvSpPr>
          <p:cNvPr id="83" name="Rectángulo 82"/>
          <p:cNvSpPr/>
          <p:nvPr/>
        </p:nvSpPr>
        <p:spPr>
          <a:xfrm>
            <a:off x="2385343" y="2527012"/>
            <a:ext cx="144462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HvB (HEPATITIS)</a:t>
            </a:r>
          </a:p>
        </p:txBody>
      </p:sp>
      <p:sp>
        <p:nvSpPr>
          <p:cNvPr id="84" name="Llamada rectangular redondeada 83"/>
          <p:cNvSpPr/>
          <p:nvPr/>
        </p:nvSpPr>
        <p:spPr>
          <a:xfrm>
            <a:off x="1348694" y="1508216"/>
            <a:ext cx="1220334" cy="510699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85" name="Rectángulo 84"/>
          <p:cNvSpPr/>
          <p:nvPr/>
        </p:nvSpPr>
        <p:spPr>
          <a:xfrm flipH="1">
            <a:off x="1371061" y="1556792"/>
            <a:ext cx="1208852" cy="484748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s-ES" sz="135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POBLACIÓN</a:t>
            </a:r>
          </a:p>
          <a:p>
            <a:pPr defTabSz="342900"/>
            <a:r>
              <a:rPr lang="es-ES" sz="135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VACUNADA</a:t>
            </a:r>
          </a:p>
        </p:txBody>
      </p:sp>
      <p:sp>
        <p:nvSpPr>
          <p:cNvPr id="86" name="Pentágono 85"/>
          <p:cNvSpPr/>
          <p:nvPr/>
        </p:nvSpPr>
        <p:spPr>
          <a:xfrm>
            <a:off x="2378389" y="3410076"/>
            <a:ext cx="2114906" cy="306956"/>
          </a:xfrm>
          <a:prstGeom prst="homePlate">
            <a:avLst/>
          </a:prstGeom>
          <a:solidFill>
            <a:srgbClr val="FF0066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2300194" y="3443639"/>
            <a:ext cx="1911766" cy="23852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Rotavirus - 2da dosis</a:t>
            </a:r>
          </a:p>
        </p:txBody>
      </p:sp>
      <p:sp>
        <p:nvSpPr>
          <p:cNvPr id="88" name="Pentágono 87"/>
          <p:cNvSpPr/>
          <p:nvPr/>
        </p:nvSpPr>
        <p:spPr>
          <a:xfrm>
            <a:off x="2387932" y="3936578"/>
            <a:ext cx="2105363" cy="240223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89" name="Pentágono 88"/>
          <p:cNvSpPr/>
          <p:nvPr/>
        </p:nvSpPr>
        <p:spPr>
          <a:xfrm>
            <a:off x="2390869" y="4836919"/>
            <a:ext cx="2102426" cy="248265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0" name="Pentágono 89"/>
          <p:cNvSpPr/>
          <p:nvPr/>
        </p:nvSpPr>
        <p:spPr>
          <a:xfrm>
            <a:off x="2396112" y="4217158"/>
            <a:ext cx="2097182" cy="291962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1" name="Pentágono 90"/>
          <p:cNvSpPr/>
          <p:nvPr/>
        </p:nvSpPr>
        <p:spPr>
          <a:xfrm>
            <a:off x="2392908" y="4558662"/>
            <a:ext cx="2100386" cy="238490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2347590" y="3918248"/>
            <a:ext cx="2293825" cy="23083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s-ES" sz="1050" dirty="0">
                <a:ln w="0"/>
                <a:solidFill>
                  <a:srgbClr val="C42F1A">
                    <a:lumMod val="50000"/>
                  </a:srgbClr>
                </a:solidFill>
                <a:latin typeface="Arial Black" panose="020B0A04020102020204" pitchFamily="34" charset="0"/>
              </a:rPr>
              <a:t>NEUMOCOCO - 3era dosis</a:t>
            </a:r>
          </a:p>
        </p:txBody>
      </p:sp>
      <p:sp>
        <p:nvSpPr>
          <p:cNvPr id="93" name="Rectángulo 92"/>
          <p:cNvSpPr/>
          <p:nvPr/>
        </p:nvSpPr>
        <p:spPr>
          <a:xfrm>
            <a:off x="2316146" y="4255204"/>
            <a:ext cx="184217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050" dirty="0">
                <a:ln w="0"/>
                <a:solidFill>
                  <a:srgbClr val="C42F1A">
                    <a:lumMod val="50000"/>
                  </a:srgbClr>
                </a:solidFill>
                <a:latin typeface="Arial Black" panose="020B0A04020102020204" pitchFamily="34" charset="0"/>
              </a:rPr>
              <a:t>VARICELA - 1era dosis</a:t>
            </a:r>
          </a:p>
        </p:txBody>
      </p:sp>
      <p:sp>
        <p:nvSpPr>
          <p:cNvPr id="94" name="Pentágono 93"/>
          <p:cNvSpPr/>
          <p:nvPr/>
        </p:nvSpPr>
        <p:spPr>
          <a:xfrm>
            <a:off x="2390632" y="5156627"/>
            <a:ext cx="2102662" cy="288597"/>
          </a:xfrm>
          <a:prstGeom prst="homePlat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2339131" y="4543236"/>
            <a:ext cx="1933543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050" dirty="0">
                <a:ln w="0"/>
                <a:solidFill>
                  <a:srgbClr val="C42F1A">
                    <a:lumMod val="50000"/>
                  </a:srgbClr>
                </a:solidFill>
                <a:latin typeface="Arial Black" panose="020B0A04020102020204" pitchFamily="34" charset="0"/>
              </a:rPr>
              <a:t>SARAMPIÓN - 2da dosis</a:t>
            </a:r>
          </a:p>
        </p:txBody>
      </p:sp>
      <p:sp>
        <p:nvSpPr>
          <p:cNvPr id="96" name="Rectángulo 95"/>
          <p:cNvSpPr/>
          <p:nvPr/>
        </p:nvSpPr>
        <p:spPr>
          <a:xfrm>
            <a:off x="2330579" y="4831268"/>
            <a:ext cx="221887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050" dirty="0">
                <a:ln w="0"/>
                <a:solidFill>
                  <a:srgbClr val="C42F1A">
                    <a:lumMod val="50000"/>
                  </a:srgbClr>
                </a:solidFill>
                <a:latin typeface="Arial Black" panose="020B0A04020102020204" pitchFamily="34" charset="0"/>
              </a:rPr>
              <a:t>ANTITETÁNICA - 1era dosis</a:t>
            </a:r>
          </a:p>
        </p:txBody>
      </p:sp>
      <p:sp>
        <p:nvSpPr>
          <p:cNvPr id="97" name="Rectángulo 96"/>
          <p:cNvSpPr/>
          <p:nvPr/>
        </p:nvSpPr>
        <p:spPr>
          <a:xfrm>
            <a:off x="2334177" y="5191308"/>
            <a:ext cx="201048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050" dirty="0">
                <a:ln w="0"/>
                <a:solidFill>
                  <a:srgbClr val="C42F1A">
                    <a:lumMod val="50000"/>
                  </a:srgbClr>
                </a:solidFill>
                <a:latin typeface="Arial Black" panose="020B0A04020102020204" pitchFamily="34" charset="0"/>
              </a:rPr>
              <a:t>APO (POLIO) - 1era dosis</a:t>
            </a:r>
          </a:p>
        </p:txBody>
      </p:sp>
      <p:sp>
        <p:nvSpPr>
          <p:cNvPr id="98" name="Pentágono 97"/>
          <p:cNvSpPr/>
          <p:nvPr/>
        </p:nvSpPr>
        <p:spPr>
          <a:xfrm>
            <a:off x="2402573" y="5683841"/>
            <a:ext cx="2077385" cy="265440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9" name="Pentágono 98"/>
          <p:cNvSpPr/>
          <p:nvPr/>
        </p:nvSpPr>
        <p:spPr>
          <a:xfrm>
            <a:off x="2403152" y="5974679"/>
            <a:ext cx="2077622" cy="269965"/>
          </a:xfrm>
          <a:prstGeom prst="homePlat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0" name="Rectángulo 99"/>
          <p:cNvSpPr/>
          <p:nvPr/>
        </p:nvSpPr>
        <p:spPr>
          <a:xfrm>
            <a:off x="2340719" y="5691880"/>
            <a:ext cx="198323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DPT 2 (ANTITETÁNICA</a:t>
            </a:r>
            <a:r>
              <a:rPr lang="es-ES" sz="105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)</a:t>
            </a:r>
          </a:p>
        </p:txBody>
      </p:sp>
      <p:sp>
        <p:nvSpPr>
          <p:cNvPr id="101" name="Rectángulo 100"/>
          <p:cNvSpPr/>
          <p:nvPr/>
        </p:nvSpPr>
        <p:spPr>
          <a:xfrm>
            <a:off x="2490653" y="5982198"/>
            <a:ext cx="129554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1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APO 2 (POLIO)</a:t>
            </a:r>
          </a:p>
        </p:txBody>
      </p:sp>
      <p:sp>
        <p:nvSpPr>
          <p:cNvPr id="102" name="Retraso 101"/>
          <p:cNvSpPr/>
          <p:nvPr/>
        </p:nvSpPr>
        <p:spPr>
          <a:xfrm flipH="1">
            <a:off x="1451632" y="2167584"/>
            <a:ext cx="850610" cy="281722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3" name="Retraso 102"/>
          <p:cNvSpPr/>
          <p:nvPr/>
        </p:nvSpPr>
        <p:spPr>
          <a:xfrm flipH="1">
            <a:off x="1451204" y="2492896"/>
            <a:ext cx="849215" cy="263952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4" name="Retraso 103"/>
          <p:cNvSpPr/>
          <p:nvPr/>
        </p:nvSpPr>
        <p:spPr>
          <a:xfrm flipH="1">
            <a:off x="1451205" y="2797714"/>
            <a:ext cx="849816" cy="257351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5" name="Retraso 104"/>
          <p:cNvSpPr/>
          <p:nvPr/>
        </p:nvSpPr>
        <p:spPr>
          <a:xfrm flipH="1">
            <a:off x="1470800" y="3094600"/>
            <a:ext cx="831441" cy="262392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6" name="Rectángulo 105"/>
          <p:cNvSpPr/>
          <p:nvPr/>
        </p:nvSpPr>
        <p:spPr>
          <a:xfrm>
            <a:off x="1736132" y="2180870"/>
            <a:ext cx="57131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8,560</a:t>
            </a:r>
          </a:p>
        </p:txBody>
      </p:sp>
      <p:sp>
        <p:nvSpPr>
          <p:cNvPr id="107" name="Rectángulo 106"/>
          <p:cNvSpPr/>
          <p:nvPr/>
        </p:nvSpPr>
        <p:spPr>
          <a:xfrm>
            <a:off x="1736132" y="2496976"/>
            <a:ext cx="57131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6,739</a:t>
            </a:r>
          </a:p>
        </p:txBody>
      </p:sp>
      <p:sp>
        <p:nvSpPr>
          <p:cNvPr id="108" name="Rectángulo 107"/>
          <p:cNvSpPr/>
          <p:nvPr/>
        </p:nvSpPr>
        <p:spPr>
          <a:xfrm>
            <a:off x="1693607" y="2784565"/>
            <a:ext cx="6174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7,388</a:t>
            </a:r>
          </a:p>
        </p:txBody>
      </p:sp>
      <p:sp>
        <p:nvSpPr>
          <p:cNvPr id="109" name="Rectángulo 108"/>
          <p:cNvSpPr/>
          <p:nvPr/>
        </p:nvSpPr>
        <p:spPr>
          <a:xfrm>
            <a:off x="1685034" y="3072759"/>
            <a:ext cx="6174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7,627</a:t>
            </a:r>
          </a:p>
        </p:txBody>
      </p:sp>
      <p:sp>
        <p:nvSpPr>
          <p:cNvPr id="110" name="Retraso 109"/>
          <p:cNvSpPr/>
          <p:nvPr/>
        </p:nvSpPr>
        <p:spPr>
          <a:xfrm flipH="1">
            <a:off x="1459321" y="3429000"/>
            <a:ext cx="850610" cy="286618"/>
          </a:xfrm>
          <a:prstGeom prst="flowChartDelay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1" name="Rectángulo 110"/>
          <p:cNvSpPr/>
          <p:nvPr/>
        </p:nvSpPr>
        <p:spPr>
          <a:xfrm>
            <a:off x="1730621" y="3426997"/>
            <a:ext cx="57131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8,127</a:t>
            </a:r>
            <a:endParaRPr lang="es-ES" sz="1050" b="1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Retraso 111"/>
          <p:cNvSpPr/>
          <p:nvPr/>
        </p:nvSpPr>
        <p:spPr>
          <a:xfrm flipH="1">
            <a:off x="1456997" y="3931501"/>
            <a:ext cx="850610" cy="245300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3" name="Retraso 112"/>
          <p:cNvSpPr/>
          <p:nvPr/>
        </p:nvSpPr>
        <p:spPr>
          <a:xfrm flipH="1">
            <a:off x="1468344" y="4236498"/>
            <a:ext cx="849215" cy="237536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4" name="Retraso 113"/>
          <p:cNvSpPr/>
          <p:nvPr/>
        </p:nvSpPr>
        <p:spPr>
          <a:xfrm flipH="1">
            <a:off x="1468073" y="4523015"/>
            <a:ext cx="849816" cy="250735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5" name="Retraso 114"/>
          <p:cNvSpPr/>
          <p:nvPr/>
        </p:nvSpPr>
        <p:spPr>
          <a:xfrm flipH="1">
            <a:off x="1481685" y="4824273"/>
            <a:ext cx="831441" cy="260911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6" name="Rectángulo 115"/>
          <p:cNvSpPr/>
          <p:nvPr/>
        </p:nvSpPr>
        <p:spPr>
          <a:xfrm>
            <a:off x="1742355" y="3944089"/>
            <a:ext cx="57131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7,729</a:t>
            </a:r>
          </a:p>
        </p:txBody>
      </p:sp>
      <p:sp>
        <p:nvSpPr>
          <p:cNvPr id="117" name="Rectángulo 116"/>
          <p:cNvSpPr/>
          <p:nvPr/>
        </p:nvSpPr>
        <p:spPr>
          <a:xfrm>
            <a:off x="1752562" y="4232121"/>
            <a:ext cx="57131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7,274</a:t>
            </a:r>
          </a:p>
        </p:txBody>
      </p:sp>
      <p:sp>
        <p:nvSpPr>
          <p:cNvPr id="118" name="Rectángulo 117"/>
          <p:cNvSpPr/>
          <p:nvPr/>
        </p:nvSpPr>
        <p:spPr>
          <a:xfrm>
            <a:off x="1733134" y="4497070"/>
            <a:ext cx="6174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6,551</a:t>
            </a:r>
          </a:p>
        </p:txBody>
      </p:sp>
      <p:sp>
        <p:nvSpPr>
          <p:cNvPr id="119" name="Rectángulo 118"/>
          <p:cNvSpPr/>
          <p:nvPr/>
        </p:nvSpPr>
        <p:spPr>
          <a:xfrm>
            <a:off x="1733134" y="4817148"/>
            <a:ext cx="61747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7,028</a:t>
            </a:r>
          </a:p>
        </p:txBody>
      </p:sp>
      <p:sp>
        <p:nvSpPr>
          <p:cNvPr id="120" name="Retraso 119"/>
          <p:cNvSpPr/>
          <p:nvPr/>
        </p:nvSpPr>
        <p:spPr>
          <a:xfrm flipH="1">
            <a:off x="1470800" y="5148259"/>
            <a:ext cx="850610" cy="296965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21" name="Rectángulo 120"/>
          <p:cNvSpPr/>
          <p:nvPr/>
        </p:nvSpPr>
        <p:spPr>
          <a:xfrm>
            <a:off x="1746919" y="5168225"/>
            <a:ext cx="57131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7,044</a:t>
            </a:r>
          </a:p>
        </p:txBody>
      </p:sp>
      <p:sp>
        <p:nvSpPr>
          <p:cNvPr id="122" name="Retraso 121"/>
          <p:cNvSpPr/>
          <p:nvPr/>
        </p:nvSpPr>
        <p:spPr>
          <a:xfrm flipH="1">
            <a:off x="1484954" y="5706269"/>
            <a:ext cx="831441" cy="243012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23" name="Rectángulo 122"/>
          <p:cNvSpPr/>
          <p:nvPr/>
        </p:nvSpPr>
        <p:spPr>
          <a:xfrm>
            <a:off x="1730621" y="5681197"/>
            <a:ext cx="607923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7,118</a:t>
            </a:r>
          </a:p>
        </p:txBody>
      </p:sp>
      <p:sp>
        <p:nvSpPr>
          <p:cNvPr id="124" name="Retraso 123"/>
          <p:cNvSpPr/>
          <p:nvPr/>
        </p:nvSpPr>
        <p:spPr>
          <a:xfrm flipH="1">
            <a:off x="1463184" y="5990352"/>
            <a:ext cx="850610" cy="254293"/>
          </a:xfrm>
          <a:prstGeom prst="flowChartDelay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25" name="Rectángulo 124"/>
          <p:cNvSpPr/>
          <p:nvPr/>
        </p:nvSpPr>
        <p:spPr>
          <a:xfrm>
            <a:off x="1750100" y="5978998"/>
            <a:ext cx="571310" cy="27699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6,701</a:t>
            </a:r>
          </a:p>
        </p:txBody>
      </p:sp>
      <p:pic>
        <p:nvPicPr>
          <p:cNvPr id="126" name="Imagen 1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4189" y="1814132"/>
            <a:ext cx="1998291" cy="14259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8" name="Imagen 1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2" y="3405345"/>
            <a:ext cx="2727516" cy="1494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9" name="Imagen 1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870" y="1786798"/>
            <a:ext cx="1904890" cy="1453238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0" name="Objeto 1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8017355"/>
              </p:ext>
            </p:extLst>
          </p:nvPr>
        </p:nvGraphicFramePr>
        <p:xfrm>
          <a:off x="4860032" y="5064976"/>
          <a:ext cx="3456384" cy="14345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096" name="CorelDRAW" r:id="rId6" imgW="3355920" imgH="2436840" progId="CorelDraw.Graphic.17">
                  <p:embed/>
                </p:oleObj>
              </mc:Choice>
              <mc:Fallback>
                <p:oleObj name="CorelDRAW" r:id="rId6" imgW="3355920" imgH="2436840" progId="CorelDraw.Graphic.17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60032" y="5064976"/>
                        <a:ext cx="3456384" cy="1434526"/>
                      </a:xfrm>
                      <a:prstGeom prst="rect">
                        <a:avLst/>
                      </a:prstGeom>
                      <a:ln>
                        <a:solidFill>
                          <a:srgbClr val="00B05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7" name="Llamada rectangular redondeada 146"/>
          <p:cNvSpPr/>
          <p:nvPr/>
        </p:nvSpPr>
        <p:spPr>
          <a:xfrm>
            <a:off x="2633295" y="1512932"/>
            <a:ext cx="1833109" cy="521102"/>
          </a:xfrm>
          <a:prstGeom prst="wedgeRoundRectCallou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48" name="Rectángulo 147"/>
          <p:cNvSpPr/>
          <p:nvPr/>
        </p:nvSpPr>
        <p:spPr>
          <a:xfrm flipH="1">
            <a:off x="2677432" y="1625460"/>
            <a:ext cx="1815862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s-ES" sz="1350" b="1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TIPO DE VACUNAS</a:t>
            </a:r>
          </a:p>
        </p:txBody>
      </p:sp>
      <p:pic>
        <p:nvPicPr>
          <p:cNvPr id="127" name="Imagen 1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6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668320" y="266148"/>
            <a:ext cx="4300687" cy="107462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907819" y="337736"/>
            <a:ext cx="3984104" cy="931024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4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CASOS CONFIRMADOS</a:t>
            </a:r>
          </a:p>
          <a:p>
            <a:pPr algn="ctr" defTabSz="342900"/>
            <a:r>
              <a:rPr lang="es-ES" sz="16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ENFERMEDADES METAXÉNICAS</a:t>
            </a:r>
          </a:p>
          <a:p>
            <a:pPr algn="ctr" defTabSz="342900"/>
            <a:r>
              <a:rPr lang="es-ES" sz="16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AL I SEMESTRE 2019</a:t>
            </a:r>
          </a:p>
        </p:txBody>
      </p:sp>
      <p:pic>
        <p:nvPicPr>
          <p:cNvPr id="41" name="Imagen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098" y="4365104"/>
            <a:ext cx="3018064" cy="19136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3821" y="1916832"/>
            <a:ext cx="3055341" cy="1946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8" name="Llamada de flecha hacia abajo 77"/>
          <p:cNvSpPr/>
          <p:nvPr/>
        </p:nvSpPr>
        <p:spPr>
          <a:xfrm>
            <a:off x="2843284" y="2346344"/>
            <a:ext cx="1016523" cy="625115"/>
          </a:xfrm>
          <a:prstGeom prst="downArrowCallout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81" name="Rectángulo 80"/>
          <p:cNvSpPr/>
          <p:nvPr/>
        </p:nvSpPr>
        <p:spPr>
          <a:xfrm>
            <a:off x="2903450" y="2391522"/>
            <a:ext cx="85664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b="1" dirty="0">
                <a:ln w="0"/>
                <a:latin typeface="Arial Black" panose="020B0A04020102020204" pitchFamily="34" charset="0"/>
              </a:rPr>
              <a:t>2018</a:t>
            </a:r>
          </a:p>
        </p:txBody>
      </p:sp>
      <p:sp>
        <p:nvSpPr>
          <p:cNvPr id="90" name="Pentágono 89"/>
          <p:cNvSpPr/>
          <p:nvPr/>
        </p:nvSpPr>
        <p:spPr>
          <a:xfrm>
            <a:off x="611735" y="3975213"/>
            <a:ext cx="1900945" cy="461899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1" name="Rectángulo 90"/>
          <p:cNvSpPr/>
          <p:nvPr/>
        </p:nvSpPr>
        <p:spPr>
          <a:xfrm>
            <a:off x="569324" y="4065022"/>
            <a:ext cx="1910699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5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LEPTOSPIROSIS</a:t>
            </a:r>
            <a:endParaRPr lang="es-ES" sz="135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6" name="Retraso 95"/>
          <p:cNvSpPr/>
          <p:nvPr/>
        </p:nvSpPr>
        <p:spPr>
          <a:xfrm flipH="1">
            <a:off x="2681726" y="3190345"/>
            <a:ext cx="1156016" cy="454679"/>
          </a:xfrm>
          <a:prstGeom prst="flowChartDelay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7" name="Rectángulo 96"/>
          <p:cNvSpPr/>
          <p:nvPr/>
        </p:nvSpPr>
        <p:spPr>
          <a:xfrm>
            <a:off x="3030485" y="3272934"/>
            <a:ext cx="752450" cy="31547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6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1,900</a:t>
            </a:r>
          </a:p>
        </p:txBody>
      </p:sp>
      <p:sp>
        <p:nvSpPr>
          <p:cNvPr id="98" name="Llamada de flecha hacia abajo 97"/>
          <p:cNvSpPr/>
          <p:nvPr/>
        </p:nvSpPr>
        <p:spPr>
          <a:xfrm>
            <a:off x="4144718" y="2331472"/>
            <a:ext cx="1016523" cy="625115"/>
          </a:xfrm>
          <a:prstGeom prst="downArrowCallou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99" name="Rectángulo 98"/>
          <p:cNvSpPr/>
          <p:nvPr/>
        </p:nvSpPr>
        <p:spPr>
          <a:xfrm>
            <a:off x="4219411" y="2368813"/>
            <a:ext cx="85664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2019</a:t>
            </a:r>
          </a:p>
        </p:txBody>
      </p:sp>
      <p:sp>
        <p:nvSpPr>
          <p:cNvPr id="100" name="Retraso 99"/>
          <p:cNvSpPr/>
          <p:nvPr/>
        </p:nvSpPr>
        <p:spPr>
          <a:xfrm flipH="1">
            <a:off x="4020829" y="3183723"/>
            <a:ext cx="1213955" cy="471009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1" name="Rectángulo 100"/>
          <p:cNvSpPr/>
          <p:nvPr/>
        </p:nvSpPr>
        <p:spPr>
          <a:xfrm>
            <a:off x="4279640" y="3217866"/>
            <a:ext cx="946414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1,742</a:t>
            </a:r>
          </a:p>
        </p:txBody>
      </p:sp>
      <p:sp>
        <p:nvSpPr>
          <p:cNvPr id="106" name="Pentágono 105"/>
          <p:cNvSpPr/>
          <p:nvPr/>
        </p:nvSpPr>
        <p:spPr>
          <a:xfrm>
            <a:off x="622620" y="3183125"/>
            <a:ext cx="1900945" cy="461899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569324" y="3272934"/>
            <a:ext cx="1910699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5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DENGUE</a:t>
            </a:r>
            <a:endParaRPr lang="es-ES" sz="135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8" name="Pentágono 107"/>
          <p:cNvSpPr/>
          <p:nvPr/>
        </p:nvSpPr>
        <p:spPr>
          <a:xfrm>
            <a:off x="600849" y="4695293"/>
            <a:ext cx="1900945" cy="461899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9" name="Rectángulo 108"/>
          <p:cNvSpPr/>
          <p:nvPr/>
        </p:nvSpPr>
        <p:spPr>
          <a:xfrm>
            <a:off x="525782" y="4785102"/>
            <a:ext cx="1910699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5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MALARIA</a:t>
            </a:r>
            <a:endParaRPr lang="es-ES" sz="135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0" name="Retraso 109"/>
          <p:cNvSpPr/>
          <p:nvPr/>
        </p:nvSpPr>
        <p:spPr>
          <a:xfrm flipH="1">
            <a:off x="2681726" y="3982433"/>
            <a:ext cx="1156016" cy="454679"/>
          </a:xfrm>
          <a:prstGeom prst="flowChartDelay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1" name="Rectángulo 110"/>
          <p:cNvSpPr/>
          <p:nvPr/>
        </p:nvSpPr>
        <p:spPr>
          <a:xfrm>
            <a:off x="3133077" y="4065022"/>
            <a:ext cx="547266" cy="31547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6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585</a:t>
            </a:r>
          </a:p>
        </p:txBody>
      </p:sp>
      <p:sp>
        <p:nvSpPr>
          <p:cNvPr id="112" name="Retraso 111"/>
          <p:cNvSpPr/>
          <p:nvPr/>
        </p:nvSpPr>
        <p:spPr>
          <a:xfrm flipH="1">
            <a:off x="2685874" y="4702513"/>
            <a:ext cx="1156016" cy="454679"/>
          </a:xfrm>
          <a:prstGeom prst="flowChartDelay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3" name="Rectángulo 112"/>
          <p:cNvSpPr/>
          <p:nvPr/>
        </p:nvSpPr>
        <p:spPr>
          <a:xfrm>
            <a:off x="2966505" y="4785102"/>
            <a:ext cx="888706" cy="315471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6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37,317</a:t>
            </a:r>
          </a:p>
        </p:txBody>
      </p:sp>
      <p:sp>
        <p:nvSpPr>
          <p:cNvPr id="114" name="Retraso 113"/>
          <p:cNvSpPr/>
          <p:nvPr/>
        </p:nvSpPr>
        <p:spPr>
          <a:xfrm flipH="1">
            <a:off x="4041270" y="3950198"/>
            <a:ext cx="1213955" cy="471009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5" name="Rectángulo 114"/>
          <p:cNvSpPr/>
          <p:nvPr/>
        </p:nvSpPr>
        <p:spPr>
          <a:xfrm>
            <a:off x="4262519" y="4009954"/>
            <a:ext cx="946414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1,207</a:t>
            </a:r>
          </a:p>
        </p:txBody>
      </p:sp>
      <p:sp>
        <p:nvSpPr>
          <p:cNvPr id="116" name="Retraso 115"/>
          <p:cNvSpPr/>
          <p:nvPr/>
        </p:nvSpPr>
        <p:spPr>
          <a:xfrm flipH="1">
            <a:off x="4067944" y="4686183"/>
            <a:ext cx="1213955" cy="471009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17" name="Rectángulo 116"/>
          <p:cNvSpPr/>
          <p:nvPr/>
        </p:nvSpPr>
        <p:spPr>
          <a:xfrm>
            <a:off x="4189873" y="4730034"/>
            <a:ext cx="1125949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10,750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782" y="1598949"/>
            <a:ext cx="2084834" cy="1181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5376078"/>
            <a:ext cx="2280807" cy="119505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4" name="Imagen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8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16433" y="454931"/>
            <a:ext cx="4354260" cy="114702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66228" y="685945"/>
            <a:ext cx="3214663" cy="684803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0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POLÍTICAS PÚBLICAS</a:t>
            </a:r>
          </a:p>
          <a:p>
            <a:pPr algn="ctr" defTabSz="342900"/>
            <a:r>
              <a:rPr lang="es-ES" sz="2000" dirty="0">
                <a:ln w="0"/>
                <a:solidFill>
                  <a:prstClr val="white"/>
                </a:solidFill>
                <a:latin typeface="Arial Black" panose="020B0A04020102020204" pitchFamily="34" charset="0"/>
              </a:rPr>
              <a:t>AL I SEMESTRE 2019</a:t>
            </a:r>
          </a:p>
        </p:txBody>
      </p:sp>
      <p:sp>
        <p:nvSpPr>
          <p:cNvPr id="106" name="Pentágono 105"/>
          <p:cNvSpPr/>
          <p:nvPr/>
        </p:nvSpPr>
        <p:spPr>
          <a:xfrm>
            <a:off x="683577" y="3123915"/>
            <a:ext cx="2719286" cy="569776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963283" y="3236287"/>
            <a:ext cx="1910699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5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ANEMIA</a:t>
            </a:r>
            <a:endParaRPr lang="es-ES" sz="135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4" name="Pentágono 33"/>
          <p:cNvSpPr/>
          <p:nvPr/>
        </p:nvSpPr>
        <p:spPr>
          <a:xfrm>
            <a:off x="667654" y="3901717"/>
            <a:ext cx="2755367" cy="579465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1024610" y="4037810"/>
            <a:ext cx="1910699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5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DESNUTRICIÓN</a:t>
            </a:r>
            <a:endParaRPr lang="es-ES" sz="135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6" name="Pentágono 35"/>
          <p:cNvSpPr/>
          <p:nvPr/>
        </p:nvSpPr>
        <p:spPr>
          <a:xfrm>
            <a:off x="683568" y="4689208"/>
            <a:ext cx="2719294" cy="584064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37" name="Rectángulo 36"/>
          <p:cNvSpPr/>
          <p:nvPr/>
        </p:nvSpPr>
        <p:spPr>
          <a:xfrm>
            <a:off x="724293" y="4854646"/>
            <a:ext cx="2511334" cy="30008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5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MUERTES MATERNAS</a:t>
            </a:r>
            <a:endParaRPr lang="es-ES" sz="135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8" name="Pentágono 37"/>
          <p:cNvSpPr/>
          <p:nvPr/>
        </p:nvSpPr>
        <p:spPr>
          <a:xfrm>
            <a:off x="683568" y="5481298"/>
            <a:ext cx="2719294" cy="569841"/>
          </a:xfrm>
          <a:prstGeom prst="homePlate">
            <a:avLst/>
          </a:prstGeom>
          <a:solidFill>
            <a:srgbClr val="C0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39" name="Rectángulo 38"/>
          <p:cNvSpPr/>
          <p:nvPr/>
        </p:nvSpPr>
        <p:spPr>
          <a:xfrm>
            <a:off x="650432" y="5627718"/>
            <a:ext cx="2772590" cy="27699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35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EMBARAZO ADOLESCENTE</a:t>
            </a:r>
            <a:endParaRPr lang="es-ES" sz="12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0" name="Imagen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8393" y="3258284"/>
            <a:ext cx="1804859" cy="17548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69" y="1370748"/>
            <a:ext cx="2668458" cy="1545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5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Llamada de flecha hacia abajo 43"/>
          <p:cNvSpPr/>
          <p:nvPr/>
        </p:nvSpPr>
        <p:spPr>
          <a:xfrm>
            <a:off x="3864833" y="2185629"/>
            <a:ext cx="1016523" cy="625115"/>
          </a:xfrm>
          <a:prstGeom prst="downArrowCallout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5" name="Rectángulo 44"/>
          <p:cNvSpPr/>
          <p:nvPr/>
        </p:nvSpPr>
        <p:spPr>
          <a:xfrm>
            <a:off x="3965136" y="2204864"/>
            <a:ext cx="85664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b="1" dirty="0">
                <a:ln w="0"/>
                <a:latin typeface="Arial Black" panose="020B0A04020102020204" pitchFamily="34" charset="0"/>
              </a:rPr>
              <a:t>2018</a:t>
            </a:r>
          </a:p>
        </p:txBody>
      </p:sp>
      <p:sp>
        <p:nvSpPr>
          <p:cNvPr id="46" name="Retraso 45"/>
          <p:cNvSpPr/>
          <p:nvPr/>
        </p:nvSpPr>
        <p:spPr>
          <a:xfrm flipH="1">
            <a:off x="3767137" y="3935297"/>
            <a:ext cx="1156016" cy="545885"/>
          </a:xfrm>
          <a:prstGeom prst="flowChartDelay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4003608" y="4037810"/>
            <a:ext cx="907941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20.0%</a:t>
            </a:r>
          </a:p>
        </p:txBody>
      </p:sp>
      <p:sp>
        <p:nvSpPr>
          <p:cNvPr id="48" name="Retraso 47"/>
          <p:cNvSpPr/>
          <p:nvPr/>
        </p:nvSpPr>
        <p:spPr>
          <a:xfrm flipH="1">
            <a:off x="3770385" y="4697234"/>
            <a:ext cx="1156016" cy="584064"/>
          </a:xfrm>
          <a:prstGeom prst="flowChartDelay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4197066" y="4854646"/>
            <a:ext cx="446277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26</a:t>
            </a:r>
          </a:p>
        </p:txBody>
      </p:sp>
      <p:sp>
        <p:nvSpPr>
          <p:cNvPr id="50" name="Retraso 49"/>
          <p:cNvSpPr/>
          <p:nvPr/>
        </p:nvSpPr>
        <p:spPr>
          <a:xfrm flipH="1">
            <a:off x="3770385" y="5458644"/>
            <a:ext cx="1156016" cy="592495"/>
          </a:xfrm>
          <a:prstGeom prst="flowChartDelay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3939488" y="5591760"/>
            <a:ext cx="907941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30.2%</a:t>
            </a:r>
          </a:p>
        </p:txBody>
      </p:sp>
      <p:sp>
        <p:nvSpPr>
          <p:cNvPr id="52" name="Llamada de flecha hacia abajo 51"/>
          <p:cNvSpPr/>
          <p:nvPr/>
        </p:nvSpPr>
        <p:spPr>
          <a:xfrm>
            <a:off x="5543573" y="2203926"/>
            <a:ext cx="1016523" cy="625115"/>
          </a:xfrm>
          <a:prstGeom prst="downArrowCallout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5647402" y="2220150"/>
            <a:ext cx="85664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b="1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2019</a:t>
            </a:r>
          </a:p>
        </p:txBody>
      </p:sp>
      <p:sp>
        <p:nvSpPr>
          <p:cNvPr id="54" name="Retraso 53"/>
          <p:cNvSpPr/>
          <p:nvPr/>
        </p:nvSpPr>
        <p:spPr>
          <a:xfrm flipH="1">
            <a:off x="5444858" y="3122161"/>
            <a:ext cx="1213955" cy="570695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5" name="Rectángulo 54"/>
          <p:cNvSpPr/>
          <p:nvPr/>
        </p:nvSpPr>
        <p:spPr>
          <a:xfrm>
            <a:off x="5592618" y="3224820"/>
            <a:ext cx="1125949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37.9 %</a:t>
            </a:r>
          </a:p>
        </p:txBody>
      </p:sp>
      <p:sp>
        <p:nvSpPr>
          <p:cNvPr id="56" name="Retraso 55"/>
          <p:cNvSpPr/>
          <p:nvPr/>
        </p:nvSpPr>
        <p:spPr>
          <a:xfrm flipH="1">
            <a:off x="5444860" y="3935297"/>
            <a:ext cx="1213955" cy="545886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7" name="Rectángulo 56"/>
          <p:cNvSpPr/>
          <p:nvPr/>
        </p:nvSpPr>
        <p:spPr>
          <a:xfrm>
            <a:off x="5691786" y="4025640"/>
            <a:ext cx="103618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20.8%</a:t>
            </a:r>
          </a:p>
        </p:txBody>
      </p:sp>
      <p:sp>
        <p:nvSpPr>
          <p:cNvPr id="58" name="Retraso 57"/>
          <p:cNvSpPr/>
          <p:nvPr/>
        </p:nvSpPr>
        <p:spPr>
          <a:xfrm flipH="1">
            <a:off x="5444863" y="4683719"/>
            <a:ext cx="1213955" cy="597579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59" name="Rectángulo 58"/>
          <p:cNvSpPr/>
          <p:nvPr/>
        </p:nvSpPr>
        <p:spPr>
          <a:xfrm>
            <a:off x="5924773" y="4822633"/>
            <a:ext cx="497573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19</a:t>
            </a:r>
          </a:p>
        </p:txBody>
      </p:sp>
      <p:sp>
        <p:nvSpPr>
          <p:cNvPr id="60" name="Retraso 59"/>
          <p:cNvSpPr/>
          <p:nvPr/>
        </p:nvSpPr>
        <p:spPr>
          <a:xfrm flipH="1">
            <a:off x="3752427" y="3123227"/>
            <a:ext cx="1156016" cy="570198"/>
          </a:xfrm>
          <a:prstGeom prst="flowChartDelay">
            <a:avLst/>
          </a:prstGeom>
          <a:solidFill>
            <a:schemeClr val="accent4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61" name="Rectángulo 60"/>
          <p:cNvSpPr/>
          <p:nvPr/>
        </p:nvSpPr>
        <p:spPr>
          <a:xfrm>
            <a:off x="3973411" y="3258285"/>
            <a:ext cx="907941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dirty="0">
                <a:ln w="0"/>
                <a:solidFill>
                  <a:srgbClr val="0070C0"/>
                </a:solidFill>
                <a:latin typeface="Arial Black" panose="020B0A04020102020204" pitchFamily="34" charset="0"/>
              </a:rPr>
              <a:t>57.4%</a:t>
            </a:r>
          </a:p>
        </p:txBody>
      </p:sp>
      <p:sp>
        <p:nvSpPr>
          <p:cNvPr id="62" name="Retraso 61"/>
          <p:cNvSpPr/>
          <p:nvPr/>
        </p:nvSpPr>
        <p:spPr>
          <a:xfrm flipH="1">
            <a:off x="5468748" y="5467000"/>
            <a:ext cx="1213955" cy="584139"/>
          </a:xfrm>
          <a:prstGeom prst="flowChartDelay">
            <a:avLst/>
          </a:prstGeom>
          <a:solidFill>
            <a:schemeClr val="accent2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5655470" y="5558683"/>
            <a:ext cx="103618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10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14.5%</a:t>
            </a:r>
          </a:p>
        </p:txBody>
      </p:sp>
      <p:sp>
        <p:nvSpPr>
          <p:cNvPr id="41" name="Rectángulo 40"/>
          <p:cNvSpPr/>
          <p:nvPr/>
        </p:nvSpPr>
        <p:spPr>
          <a:xfrm>
            <a:off x="667654" y="6301264"/>
            <a:ext cx="1324723" cy="2077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9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FUENTE ENDES - HIS</a:t>
            </a:r>
          </a:p>
        </p:txBody>
      </p:sp>
      <p:sp>
        <p:nvSpPr>
          <p:cNvPr id="3" name="Flecha abajo 2"/>
          <p:cNvSpPr/>
          <p:nvPr/>
        </p:nvSpPr>
        <p:spPr>
          <a:xfrm>
            <a:off x="5822819" y="1740873"/>
            <a:ext cx="458029" cy="39867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pic>
        <p:nvPicPr>
          <p:cNvPr id="42" name="Imagen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1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4067945" y="290188"/>
            <a:ext cx="4031038" cy="97857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530635" y="404664"/>
            <a:ext cx="3105658" cy="684803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CASOS VIH/SIDA</a:t>
            </a:r>
          </a:p>
          <a:p>
            <a:pPr algn="ctr" defTabSz="342900"/>
            <a:r>
              <a:rPr lang="es-ES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AL I SEMESTRE 2019</a:t>
            </a:r>
          </a:p>
        </p:txBody>
      </p:sp>
      <p:sp>
        <p:nvSpPr>
          <p:cNvPr id="19" name="Rectángulo 18"/>
          <p:cNvSpPr/>
          <p:nvPr/>
        </p:nvSpPr>
        <p:spPr>
          <a:xfrm>
            <a:off x="952412" y="1556792"/>
            <a:ext cx="7156446" cy="1115690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CASOS DE INFECCIÓN POR VIH NOTIFICADOS</a:t>
            </a:r>
            <a:r>
              <a:rPr lang="es-ES" sz="2200" b="1" dirty="0">
                <a:ln w="0"/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342900"/>
            <a:r>
              <a:rPr lang="es-ES" sz="2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SEGÚN DIAGNÓSTICO </a:t>
            </a:r>
          </a:p>
          <a:p>
            <a:pPr algn="ctr" defTabSz="342900"/>
            <a:r>
              <a:rPr lang="es-ES" sz="22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LORETO AL I SEMESTRE 2019</a:t>
            </a:r>
          </a:p>
        </p:txBody>
      </p:sp>
      <p:graphicFrame>
        <p:nvGraphicFramePr>
          <p:cNvPr id="20" name="Tab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3082"/>
              </p:ext>
            </p:extLst>
          </p:nvPr>
        </p:nvGraphicFramePr>
        <p:xfrm>
          <a:off x="1455068" y="2780928"/>
          <a:ext cx="6181224" cy="1311944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1030204">
                  <a:extLst>
                    <a:ext uri="{9D8B030D-6E8A-4147-A177-3AD203B41FA5}">
                      <a16:colId xmlns:a16="http://schemas.microsoft.com/office/drawing/2014/main" xmlns="" val="2735127380"/>
                    </a:ext>
                  </a:extLst>
                </a:gridCol>
                <a:gridCol w="1030204">
                  <a:extLst>
                    <a:ext uri="{9D8B030D-6E8A-4147-A177-3AD203B41FA5}">
                      <a16:colId xmlns:a16="http://schemas.microsoft.com/office/drawing/2014/main" xmlns="" val="271417047"/>
                    </a:ext>
                  </a:extLst>
                </a:gridCol>
                <a:gridCol w="1030204">
                  <a:extLst>
                    <a:ext uri="{9D8B030D-6E8A-4147-A177-3AD203B41FA5}">
                      <a16:colId xmlns:a16="http://schemas.microsoft.com/office/drawing/2014/main" xmlns="" val="2854474187"/>
                    </a:ext>
                  </a:extLst>
                </a:gridCol>
                <a:gridCol w="1030204">
                  <a:extLst>
                    <a:ext uri="{9D8B030D-6E8A-4147-A177-3AD203B41FA5}">
                      <a16:colId xmlns:a16="http://schemas.microsoft.com/office/drawing/2014/main" xmlns="" val="1896525533"/>
                    </a:ext>
                  </a:extLst>
                </a:gridCol>
                <a:gridCol w="1030204">
                  <a:extLst>
                    <a:ext uri="{9D8B030D-6E8A-4147-A177-3AD203B41FA5}">
                      <a16:colId xmlns:a16="http://schemas.microsoft.com/office/drawing/2014/main" xmlns="" val="1189279632"/>
                    </a:ext>
                  </a:extLst>
                </a:gridCol>
                <a:gridCol w="1030204">
                  <a:extLst>
                    <a:ext uri="{9D8B030D-6E8A-4147-A177-3AD203B41FA5}">
                      <a16:colId xmlns:a16="http://schemas.microsoft.com/office/drawing/2014/main" xmlns="" val="1816456194"/>
                    </a:ext>
                  </a:extLst>
                </a:gridCol>
              </a:tblGrid>
              <a:tr h="423562">
                <a:tc>
                  <a:txBody>
                    <a:bodyPr/>
                    <a:lstStyle/>
                    <a:p>
                      <a:pPr algn="ctr"/>
                      <a:r>
                        <a:rPr lang="es-E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CASOS</a:t>
                      </a:r>
                      <a:endParaRPr lang="es-ES"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E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</a:t>
                      </a:r>
                      <a:endParaRPr lang="es-ES" sz="2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9518038"/>
                  </a:ext>
                </a:extLst>
              </a:tr>
              <a:tr h="423562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VIH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427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431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424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351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184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0203661"/>
                  </a:ext>
                </a:extLst>
              </a:tr>
              <a:tr h="423562"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SIDA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8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ES" sz="18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29584174"/>
                  </a:ext>
                </a:extLst>
              </a:tr>
            </a:tbl>
          </a:graphicData>
        </a:graphic>
      </p:graphicFrame>
      <p:sp>
        <p:nvSpPr>
          <p:cNvPr id="24" name="Rectángulo 23"/>
          <p:cNvSpPr/>
          <p:nvPr/>
        </p:nvSpPr>
        <p:spPr>
          <a:xfrm>
            <a:off x="1460417" y="4149080"/>
            <a:ext cx="5559855" cy="22313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0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ESTRATEGIA </a:t>
            </a:r>
            <a:r>
              <a:rPr lang="es-ES" sz="1000" b="1" dirty="0" smtClean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SANITARIA </a:t>
            </a:r>
            <a:r>
              <a:rPr lang="es-ES" sz="10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MATERNO, DIRESA - LORETO AL I SEMESTRE 2019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509120"/>
            <a:ext cx="3015094" cy="20882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58853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347864" y="247517"/>
            <a:ext cx="5200765" cy="94923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347864" y="373263"/>
            <a:ext cx="5203990" cy="623248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b="1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SEGURO INTEGRAL DE SALUD “SIS”</a:t>
            </a:r>
          </a:p>
          <a:p>
            <a:pPr algn="ctr" defTabSz="342900"/>
            <a:r>
              <a:rPr lang="es-ES" b="1" dirty="0">
                <a:ln w="0"/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REFERENCIAS Y CONTRAREFERENCIAS</a:t>
            </a:r>
          </a:p>
        </p:txBody>
      </p:sp>
      <p:graphicFrame>
        <p:nvGraphicFramePr>
          <p:cNvPr id="41" name="Tabla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8584352"/>
              </p:ext>
            </p:extLst>
          </p:nvPr>
        </p:nvGraphicFramePr>
        <p:xfrm>
          <a:off x="924123" y="1912913"/>
          <a:ext cx="7624504" cy="9306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061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041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106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89744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20085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AÉREO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FLUVIAL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TERRESTRE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FLUVIAL</a:t>
                      </a:r>
                      <a:r>
                        <a:rPr lang="es-P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TERRESTRE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68580" marR="68580" marT="34290" marB="3429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0593"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258</a:t>
                      </a:r>
                      <a:endParaRPr lang="es-P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592</a:t>
                      </a:r>
                      <a:endParaRPr lang="es-P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963</a:t>
                      </a:r>
                      <a:endParaRPr lang="es-P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134</a:t>
                      </a:r>
                      <a:endParaRPr lang="es-P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1947</a:t>
                      </a:r>
                      <a:endParaRPr lang="es-PE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2" name="Rectángulo 41"/>
          <p:cNvSpPr/>
          <p:nvPr/>
        </p:nvSpPr>
        <p:spPr>
          <a:xfrm>
            <a:off x="924120" y="1412776"/>
            <a:ext cx="7624507" cy="500137"/>
          </a:xfrm>
          <a:prstGeom prst="rect">
            <a:avLst/>
          </a:prstGeom>
          <a:solidFill>
            <a:srgbClr val="0070C0"/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DE PACIENTES EN SITUACIÓN DE EMERGENCIA</a:t>
            </a:r>
          </a:p>
          <a:p>
            <a:pPr algn="ctr" defTabSz="342900"/>
            <a:r>
              <a:rPr lang="es-ES" sz="14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VÍAS DE TRANSPORTE AL I SEMESTRE 2019</a:t>
            </a:r>
          </a:p>
        </p:txBody>
      </p:sp>
      <p:sp>
        <p:nvSpPr>
          <p:cNvPr id="65" name="Rectángulo 64"/>
          <p:cNvSpPr/>
          <p:nvPr/>
        </p:nvSpPr>
        <p:spPr>
          <a:xfrm>
            <a:off x="924120" y="3271940"/>
            <a:ext cx="7624509" cy="500137"/>
          </a:xfrm>
          <a:prstGeom prst="rect">
            <a:avLst/>
          </a:prstGeom>
          <a:solidFill>
            <a:srgbClr val="0070C0"/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14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REFERENCIAS DE PACIENTES EN SITUACIÓN DE EMERGENCIA</a:t>
            </a:r>
          </a:p>
          <a:p>
            <a:pPr algn="ctr" defTabSz="342900"/>
            <a:r>
              <a:rPr lang="es-ES" sz="1400" b="1" dirty="0">
                <a:ln w="0"/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POBLACIÓN VULNERABLE AL I SEMESTRE 2019</a:t>
            </a:r>
          </a:p>
        </p:txBody>
      </p:sp>
      <p:graphicFrame>
        <p:nvGraphicFramePr>
          <p:cNvPr id="66" name="Tabla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8166258"/>
              </p:ext>
            </p:extLst>
          </p:nvPr>
        </p:nvGraphicFramePr>
        <p:xfrm>
          <a:off x="924120" y="3784456"/>
          <a:ext cx="7624509" cy="86868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460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131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103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5496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13499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GESTANTES O PUERPERAS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MENORES</a:t>
                      </a:r>
                    </a:p>
                    <a:p>
                      <a:pPr algn="ctr"/>
                      <a:r>
                        <a:rPr lang="es-P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5 </a:t>
                      </a:r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AÑOS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PACIENTES </a:t>
                      </a:r>
                    </a:p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INDÍGENAS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MUERTES </a:t>
                      </a:r>
                    </a:p>
                    <a:p>
                      <a:pPr algn="ctr"/>
                      <a:r>
                        <a:rPr lang="es-PE" sz="1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MATERNAS EVITADAS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794</a:t>
                      </a:r>
                      <a:endParaRPr lang="es-P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326</a:t>
                      </a:r>
                      <a:endParaRPr lang="es-P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s-PE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2000" b="1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270</a:t>
                      </a:r>
                      <a:endParaRPr lang="es-PE" sz="20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68" name="Imagen 6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1" y="4869160"/>
            <a:ext cx="3600400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4869160"/>
            <a:ext cx="3688597" cy="178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6276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142738" y="188640"/>
            <a:ext cx="4442652" cy="1019418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548905" y="379239"/>
            <a:ext cx="3550332" cy="684803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CENTRO HEMODADOR Y</a:t>
            </a:r>
          </a:p>
          <a:p>
            <a:pPr algn="ctr" defTabSz="342900"/>
            <a:r>
              <a:rPr lang="es-ES" sz="200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PRONAHEBAS</a:t>
            </a: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1014926"/>
              </p:ext>
            </p:extLst>
          </p:nvPr>
        </p:nvGraphicFramePr>
        <p:xfrm>
          <a:off x="611559" y="2005021"/>
          <a:ext cx="4919050" cy="80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95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595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CAMPAÑAS</a:t>
                      </a:r>
                      <a:r>
                        <a:rPr lang="es-PE" sz="1400" baseline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REALIZADAS AL I SEMESTRE 2019</a:t>
                      </a:r>
                      <a:endParaRPr lang="es-PE" sz="1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RECOLECTADAS</a:t>
                      </a:r>
                    </a:p>
                  </a:txBody>
                  <a:tcPr marL="68580" marR="68580" marT="34290" marB="3429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s-P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2,595</a:t>
                      </a:r>
                      <a:endParaRPr lang="es-P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5" name="Rectángulo 14"/>
          <p:cNvSpPr/>
          <p:nvPr/>
        </p:nvSpPr>
        <p:spPr>
          <a:xfrm>
            <a:off x="611561" y="1628800"/>
            <a:ext cx="4919048" cy="377026"/>
          </a:xfrm>
          <a:prstGeom prst="rect">
            <a:avLst/>
          </a:prstGeom>
          <a:solidFill>
            <a:srgbClr val="0070C0"/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PRONAHEBAS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11561" y="2986935"/>
            <a:ext cx="4919048" cy="377026"/>
          </a:xfrm>
          <a:prstGeom prst="rect">
            <a:avLst/>
          </a:prstGeom>
          <a:solidFill>
            <a:srgbClr val="0070C0"/>
          </a:solidFill>
        </p:spPr>
        <p:txBody>
          <a:bodyPr wrap="square" lIns="68580" tIns="34290" rIns="68580" bIns="34290">
            <a:spAutoFit/>
          </a:bodyPr>
          <a:lstStyle/>
          <a:p>
            <a:pPr algn="ctr" defTabSz="342900"/>
            <a:r>
              <a:rPr lang="es-ES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 HEMODADOR</a:t>
            </a:r>
          </a:p>
        </p:txBody>
      </p:sp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8666274"/>
              </p:ext>
            </p:extLst>
          </p:nvPr>
        </p:nvGraphicFramePr>
        <p:xfrm>
          <a:off x="611560" y="3373565"/>
          <a:ext cx="4919048" cy="8077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4877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312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CAMPAÑAS</a:t>
                      </a:r>
                      <a:r>
                        <a:rPr lang="es-PE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REALIZADAS AL I SEMESTRE 2019</a:t>
                      </a:r>
                      <a:endParaRPr lang="es-PE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RECOLECTADAS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97180"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endParaRPr lang="es-P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1,292</a:t>
                      </a:r>
                      <a:endParaRPr lang="es-PE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20" name="Imagen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410567"/>
            <a:ext cx="3816424" cy="2197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644794"/>
            <a:ext cx="2688592" cy="2522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437112"/>
            <a:ext cx="3840720" cy="2171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B05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527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3451019" y="337730"/>
            <a:ext cx="4793389" cy="114705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820497" y="604000"/>
            <a:ext cx="3991863" cy="684803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GESTIÓN ADMINISTRATIVA</a:t>
            </a:r>
          </a:p>
          <a:p>
            <a:pPr algn="ctr" defTabSz="342900"/>
            <a:r>
              <a:rPr lang="es-ES" sz="2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AL I SEMESTRE 2019</a:t>
            </a:r>
          </a:p>
        </p:txBody>
      </p:sp>
      <p:sp>
        <p:nvSpPr>
          <p:cNvPr id="22" name="Rectángulo 21"/>
          <p:cNvSpPr/>
          <p:nvPr/>
        </p:nvSpPr>
        <p:spPr>
          <a:xfrm>
            <a:off x="848003" y="1988840"/>
            <a:ext cx="7756446" cy="715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 defTabSz="342900"/>
            <a:r>
              <a:rPr lang="es-P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SUSCRIPCIÓN DE HOJA DE RUTA EN LA </a:t>
            </a:r>
            <a:r>
              <a:rPr lang="es-P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LUCHA CONTRA LA ANEMIA Y </a:t>
            </a:r>
            <a:r>
              <a:rPr lang="es-PE" sz="1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DESNUTRICIÓN</a:t>
            </a:r>
            <a:endParaRPr lang="es-P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42900"/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MIDIS, GORE Loreto e instituciones aliadas se comprometen a unir esfuerzos para </a:t>
            </a:r>
          </a:p>
          <a:p>
            <a:pPr algn="just" defTabSz="342900"/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reducir la anemia hasta menos del 19 % para el 2021. </a:t>
            </a:r>
            <a:endParaRPr lang="es-P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heurón 22"/>
          <p:cNvSpPr/>
          <p:nvPr/>
        </p:nvSpPr>
        <p:spPr>
          <a:xfrm>
            <a:off x="512275" y="2132856"/>
            <a:ext cx="243301" cy="32745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black"/>
              </a:solidFill>
            </a:endParaRPr>
          </a:p>
        </p:txBody>
      </p:sp>
      <p:sp>
        <p:nvSpPr>
          <p:cNvPr id="24" name="Rectángulo 23"/>
          <p:cNvSpPr/>
          <p:nvPr/>
        </p:nvSpPr>
        <p:spPr>
          <a:xfrm>
            <a:off x="1433079" y="2924944"/>
            <a:ext cx="658629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s-P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MÁS DE MIL QUINIENTOS DOCENTES DE NUESTRA REGIÓN, </a:t>
            </a:r>
            <a:r>
              <a:rPr lang="es-PE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 CAPACITADOS </a:t>
            </a:r>
            <a:r>
              <a:rPr lang="es-P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es-P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 PREVENTIVOS DE SALUD</a:t>
            </a:r>
            <a:endParaRPr lang="es-P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Acreditarán al docente con 200 horas lectivas y recibirán </a:t>
            </a:r>
          </a:p>
          <a:p>
            <a:pPr defTabSz="342900"/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certificación de la UCP, DREL y DIRESA.    </a:t>
            </a:r>
            <a:endParaRPr lang="es-PE" sz="900" dirty="0">
              <a:solidFill>
                <a:prstClr val="black"/>
              </a:solidFill>
            </a:endParaRPr>
          </a:p>
        </p:txBody>
      </p:sp>
      <p:sp>
        <p:nvSpPr>
          <p:cNvPr id="25" name="Rectángulo 24"/>
          <p:cNvSpPr/>
          <p:nvPr/>
        </p:nvSpPr>
        <p:spPr>
          <a:xfrm>
            <a:off x="2393316" y="4077072"/>
            <a:ext cx="5419044" cy="931024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342900"/>
            <a:r>
              <a:rPr lang="es-P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SALUD, EDUCACIÓN Y VIVIENDA, SE UNEN EN FAVOR DEL </a:t>
            </a:r>
            <a:r>
              <a:rPr lang="es-P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DESARROLLO E INCLUSIÓN SOCIAL</a:t>
            </a:r>
            <a:endParaRPr lang="es-P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42900"/>
            <a:r>
              <a:rPr lang="es-PE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Evalúan presupuesto para fortalecer atención a poblaciones más vulnerables.</a:t>
            </a:r>
            <a:endParaRPr lang="es-PE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heurón 25"/>
          <p:cNvSpPr/>
          <p:nvPr/>
        </p:nvSpPr>
        <p:spPr>
          <a:xfrm>
            <a:off x="1092042" y="3173553"/>
            <a:ext cx="243301" cy="32745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350">
              <a:solidFill>
                <a:prstClr val="black"/>
              </a:solidFill>
            </a:endParaRPr>
          </a:p>
        </p:txBody>
      </p:sp>
      <p:sp>
        <p:nvSpPr>
          <p:cNvPr id="27" name="Cheurón 26"/>
          <p:cNvSpPr/>
          <p:nvPr/>
        </p:nvSpPr>
        <p:spPr>
          <a:xfrm>
            <a:off x="2051720" y="4325681"/>
            <a:ext cx="243301" cy="32745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200">
              <a:solidFill>
                <a:prstClr val="black"/>
              </a:solidFill>
            </a:endParaRPr>
          </a:p>
        </p:txBody>
      </p:sp>
      <p:sp>
        <p:nvSpPr>
          <p:cNvPr id="28" name="Rectángulo 27"/>
          <p:cNvSpPr/>
          <p:nvPr/>
        </p:nvSpPr>
        <p:spPr>
          <a:xfrm>
            <a:off x="3252994" y="5373216"/>
            <a:ext cx="4696350" cy="28469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defTabSz="342900"/>
            <a:r>
              <a:rPr lang="es-PE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PROMOCIÓN DE </a:t>
            </a:r>
            <a:r>
              <a:rPr lang="es-PE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PARTO CULTURALMENTE SEGURO</a:t>
            </a:r>
            <a:endParaRPr lang="es-PE" sz="1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Cheurón 28"/>
          <p:cNvSpPr/>
          <p:nvPr/>
        </p:nvSpPr>
        <p:spPr>
          <a:xfrm>
            <a:off x="2960547" y="5333793"/>
            <a:ext cx="243301" cy="327455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s-PE" sz="1200">
              <a:solidFill>
                <a:prstClr val="black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813570" y="250340"/>
            <a:ext cx="5934893" cy="94641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059832" y="411922"/>
            <a:ext cx="5443093" cy="561692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600" b="1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ZARPES AL </a:t>
            </a:r>
            <a:r>
              <a:rPr lang="es-ES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 SEMESTRE 2019</a:t>
            </a:r>
          </a:p>
          <a:p>
            <a:pPr algn="ctr" defTabSz="342900"/>
            <a:r>
              <a:rPr lang="es-ES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“PIAS” - Plataforma Itinerante de Acción Social</a:t>
            </a:r>
          </a:p>
        </p:txBody>
      </p:sp>
      <p:pic>
        <p:nvPicPr>
          <p:cNvPr id="20" name="Imagen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0" y="1340768"/>
            <a:ext cx="2410794" cy="16208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31" name="Rectángulo 30"/>
          <p:cNvSpPr/>
          <p:nvPr/>
        </p:nvSpPr>
        <p:spPr>
          <a:xfrm>
            <a:off x="2979301" y="6165304"/>
            <a:ext cx="4473019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9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FUENTE: “DESI” - SERVICIOS DE SALUD DIRESA LORETO, I SEMESTRE </a:t>
            </a:r>
            <a:r>
              <a:rPr lang="es-ES" sz="900" b="1" dirty="0" smtClean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defTabSz="342900"/>
            <a:r>
              <a:rPr lang="es-ES" sz="900" b="1" dirty="0" smtClean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INFORMACIÓN AL I SEMESTRE 2019        </a:t>
            </a:r>
            <a:endParaRPr lang="es-ES" sz="900" b="1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8783505"/>
              </p:ext>
            </p:extLst>
          </p:nvPr>
        </p:nvGraphicFramePr>
        <p:xfrm>
          <a:off x="2960715" y="1500957"/>
          <a:ext cx="5715741" cy="4536885"/>
        </p:xfrm>
        <a:graphic>
          <a:graphicData uri="http://schemas.openxmlformats.org/drawingml/2006/table">
            <a:tbl>
              <a:tblPr>
                <a:tableStyleId>{0E3FDE45-AF77-4B5C-9715-49D594BDF05E}</a:tableStyleId>
              </a:tblPr>
              <a:tblGrid>
                <a:gridCol w="296922"/>
                <a:gridCol w="1821550"/>
                <a:gridCol w="543218"/>
                <a:gridCol w="721095"/>
                <a:gridCol w="721095"/>
                <a:gridCol w="721095"/>
                <a:gridCol w="890766"/>
              </a:tblGrid>
              <a:tr h="7194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PIAS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2019*</a:t>
                      </a:r>
                      <a:endParaRPr lang="es-PE" sz="20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55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55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MORONA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55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 I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55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 II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55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BAP MORONA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69839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BAP CORRIENTES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55157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BAP PASTAZA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616664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PE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8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  <a:endParaRPr lang="es-PE" sz="18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8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s-PE" sz="18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</a:tbl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6" y="4941168"/>
            <a:ext cx="2401558" cy="161597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26" y="3140968"/>
            <a:ext cx="2401558" cy="162910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599203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redondeado 11"/>
          <p:cNvSpPr/>
          <p:nvPr/>
        </p:nvSpPr>
        <p:spPr>
          <a:xfrm>
            <a:off x="3203848" y="286819"/>
            <a:ext cx="5472608" cy="909933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3203848" y="476672"/>
            <a:ext cx="5443093" cy="561692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600" b="1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ATENCIONES AL </a:t>
            </a:r>
            <a:r>
              <a:rPr lang="es-ES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 SEMESTRE 2019</a:t>
            </a:r>
          </a:p>
          <a:p>
            <a:pPr algn="ctr" defTabSz="342900"/>
            <a:r>
              <a:rPr lang="es-ES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“PIAS” - Plataforma Itinerante de Acción Social</a:t>
            </a: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341214"/>
              </p:ext>
            </p:extLst>
          </p:nvPr>
        </p:nvGraphicFramePr>
        <p:xfrm>
          <a:off x="2519722" y="1412776"/>
          <a:ext cx="6413499" cy="4464496"/>
        </p:xfrm>
        <a:graphic>
          <a:graphicData uri="http://schemas.openxmlformats.org/drawingml/2006/table">
            <a:tbl>
              <a:tblPr>
                <a:tableStyleId>{3B4B98B0-60AC-42C2-AFA5-B58CD77FA1E5}</a:tableStyleId>
              </a:tblPr>
              <a:tblGrid>
                <a:gridCol w="266436"/>
                <a:gridCol w="1713834"/>
                <a:gridCol w="792088"/>
                <a:gridCol w="864096"/>
                <a:gridCol w="792088"/>
                <a:gridCol w="792088"/>
                <a:gridCol w="1192869"/>
              </a:tblGrid>
              <a:tr h="74902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N°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PIAS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PE" sz="14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2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2019*</a:t>
                      </a:r>
                      <a:endParaRPr lang="es-PE" sz="2000" b="1" i="0" u="none" strike="noStrike" dirty="0">
                        <a:solidFill>
                          <a:srgbClr val="F2F2F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457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NAPO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7,896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11,879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10,768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14,183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22,354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  <a:tr h="457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MORONA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7,786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12,404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13,586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17,903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  <a:tr h="457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 I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9,318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9,195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8,829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13,951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  <a:tr h="457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 II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3,063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10,476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7,868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12,915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18,005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  <a:tr h="457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BAP MORONA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2,072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7,429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18,379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  <a:tr h="457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BAP CORRIENTES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2,157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8,217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-  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  <a:tr h="457062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BAP PASTAZA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1,033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2,290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4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11,605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  <a:tr h="516039">
                <a:tc gridSpan="2">
                  <a:txBody>
                    <a:bodyPr/>
                    <a:lstStyle/>
                    <a:p>
                      <a:pPr algn="ctr" rtl="0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11,992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39,459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46,754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65,159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PE" sz="14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2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102,197 </a:t>
                      </a:r>
                      <a:endParaRPr lang="es-PE" sz="2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>
                    <a:solidFill>
                      <a:srgbClr val="E8FBD1"/>
                    </a:solidFill>
                  </a:tcPr>
                </a:tc>
              </a:tr>
            </a:tbl>
          </a:graphicData>
        </a:graphic>
      </p:graphicFrame>
      <p:pic>
        <p:nvPicPr>
          <p:cNvPr id="14" name="Imagen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sp>
        <p:nvSpPr>
          <p:cNvPr id="15" name="Rectángulo 14"/>
          <p:cNvSpPr/>
          <p:nvPr/>
        </p:nvSpPr>
        <p:spPr>
          <a:xfrm>
            <a:off x="2483768" y="6021288"/>
            <a:ext cx="4473019" cy="34624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900" b="1" dirty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FUENTE: “DESI” - SERVICIOS DE SALUD DIRESA LORETO, I SEMESTRE </a:t>
            </a:r>
            <a:r>
              <a:rPr lang="es-ES" sz="900" b="1" dirty="0" smtClean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  <a:p>
            <a:pPr defTabSz="342900"/>
            <a:r>
              <a:rPr lang="es-ES" sz="900" b="1" dirty="0" smtClean="0">
                <a:ln w="0"/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 INFORMACIÓN AL I SEMESTRE 2019        </a:t>
            </a:r>
            <a:endParaRPr lang="es-ES" sz="900" b="1" dirty="0">
              <a:ln w="0"/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5" y="4315658"/>
            <a:ext cx="2232248" cy="18478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5" y="1772816"/>
            <a:ext cx="2232248" cy="16192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532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79512" y="1526485"/>
            <a:ext cx="8784976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342900"/>
            <a:r>
              <a:rPr lang="es-PE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Las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P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s-PE" sz="21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PIAS</a:t>
            </a:r>
            <a:r>
              <a:rPr lang="es-PE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es-PE" sz="21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brindaron servicio asistencial:</a:t>
            </a:r>
          </a:p>
          <a:p>
            <a:pPr marL="257175" indent="-257175" algn="just" defTabSz="342900">
              <a:buFont typeface="Wingdings" panose="05000000000000000000" pitchFamily="2" charset="2"/>
              <a:buChar char="Ø"/>
            </a:pPr>
            <a:r>
              <a:rPr lang="es-PE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CC.II. de las cuencas de los </a:t>
            </a:r>
            <a:r>
              <a:rPr lang="es-PE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ríos Putumayo, Napo y Morona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donde residen más de </a:t>
            </a:r>
            <a:endParaRPr lang="es-PE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342900"/>
            <a:r>
              <a:rPr lang="es-P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s-PE" sz="15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20,000 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peruanos</a:t>
            </a:r>
            <a:r>
              <a:rPr lang="es-PE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just" defTabSz="342900">
              <a:buFont typeface="Wingdings" panose="05000000000000000000" pitchFamily="2" charset="2"/>
              <a:buChar char="Ø"/>
            </a:pP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Visitaron localidades declaradas en emergencia, ante el peligro inminente del desborde de los ríos.</a:t>
            </a:r>
          </a:p>
          <a:p>
            <a:pPr marL="257175" indent="-257175" algn="just" defTabSz="342900">
              <a:buFont typeface="Wingdings" panose="05000000000000000000" pitchFamily="2" charset="2"/>
              <a:buChar char="Ø"/>
            </a:pP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PE" b="1" u="sng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“PIAS” Río Napo, Río Morona, Río Putumayo I y Río Putumayo II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brindan: </a:t>
            </a:r>
            <a:endParaRPr lang="es-PE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 algn="just" defTabSz="342900"/>
            <a:r>
              <a:rPr lang="es-PE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s-PE" sz="15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ATENCIONES </a:t>
            </a:r>
            <a:r>
              <a:rPr lang="es-PE" sz="15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MÉDICAS</a:t>
            </a:r>
            <a:r>
              <a:rPr lang="es-PE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las especialidades: </a:t>
            </a:r>
            <a:r>
              <a:rPr lang="es-P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Medicina general, odontología, obstetricia, </a:t>
            </a:r>
            <a:r>
              <a:rPr lang="es-PE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enfermería</a:t>
            </a:r>
            <a:r>
              <a:rPr lang="es-P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inmunización, charlas de planificación familiar, </a:t>
            </a:r>
            <a:r>
              <a:rPr lang="es-PE" sz="15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tópico, entre </a:t>
            </a:r>
            <a:r>
              <a:rPr lang="es-P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otras atenciones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s-PE" sz="15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1463" indent="-271463" algn="just" defTabSz="342900"/>
            <a:r>
              <a:rPr lang="es-PE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así 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el sistema de </a:t>
            </a:r>
            <a:r>
              <a:rPr lang="es-PE" sz="1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Telemedicina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57175" indent="-257175" algn="just" defTabSz="342900">
              <a:buFont typeface="Wingdings" panose="05000000000000000000" pitchFamily="2" charset="2"/>
              <a:buChar char="Ø"/>
            </a:pPr>
            <a:r>
              <a:rPr lang="es-PE" sz="20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BENEFICIARIOS</a:t>
            </a:r>
            <a:r>
              <a:rPr lang="es-PE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 han logrado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102,197 ATENCIONES </a:t>
            </a:r>
            <a:r>
              <a:rPr lang="es-PE" sz="15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</a:t>
            </a:r>
            <a:r>
              <a:rPr lang="es-PE" sz="15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semestre 2019.</a:t>
            </a:r>
            <a:endParaRPr lang="es-PE" sz="15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ángulo redondeado 12"/>
          <p:cNvSpPr/>
          <p:nvPr/>
        </p:nvSpPr>
        <p:spPr>
          <a:xfrm>
            <a:off x="2825589" y="265581"/>
            <a:ext cx="5443093" cy="1075187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50800" dist="50800" dir="6480000" algn="ctr" rotWithShape="0">
              <a:srgbClr val="000000">
                <a:alpha val="6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 defTabSz="342900"/>
            <a:endParaRPr lang="es-PE" sz="1350">
              <a:solidFill>
                <a:prstClr val="white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825589" y="541893"/>
            <a:ext cx="5443093" cy="561692"/>
          </a:xfrm>
          <a:prstGeom prst="rect">
            <a:avLst/>
          </a:prstGeom>
          <a:solidFill>
            <a:schemeClr val="accent2"/>
          </a:solidFill>
        </p:spPr>
        <p:txBody>
          <a:bodyPr wrap="none" lIns="68580" tIns="34290" rIns="68580" bIns="34290">
            <a:spAutoFit/>
          </a:bodyPr>
          <a:lstStyle/>
          <a:p>
            <a:pPr algn="ctr" defTabSz="342900"/>
            <a:r>
              <a:rPr lang="es-ES" sz="1600" b="1" dirty="0" smtClean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ATENCIONES AL </a:t>
            </a:r>
            <a:r>
              <a:rPr lang="es-ES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I SEMESTRE 2019</a:t>
            </a:r>
          </a:p>
          <a:p>
            <a:pPr algn="ctr" defTabSz="342900"/>
            <a:r>
              <a:rPr lang="es-ES" sz="16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“PIAS” - Plataforma Itinerante de Acción Social</a:t>
            </a:r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409" y="4505824"/>
            <a:ext cx="3240360" cy="2019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4509120"/>
            <a:ext cx="3214643" cy="20195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43764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187624" y="96887"/>
            <a:ext cx="6774333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MX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DÉFICIT </a:t>
            </a:r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PRESUPUESTARIO EN MATERIA DE PERSONAL, </a:t>
            </a:r>
            <a:r>
              <a:rPr lang="es-MX" sz="14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AÑO </a:t>
            </a:r>
            <a:r>
              <a:rPr lang="es-MX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298488"/>
              </p:ext>
            </p:extLst>
          </p:nvPr>
        </p:nvGraphicFramePr>
        <p:xfrm>
          <a:off x="251521" y="476672"/>
          <a:ext cx="8640958" cy="6100935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3960439"/>
                <a:gridCol w="1512168"/>
                <a:gridCol w="1296144"/>
                <a:gridCol w="1077645"/>
                <a:gridCol w="794562"/>
              </a:tblGrid>
              <a:tr h="2385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UNIDADES EJECUTORAS</a:t>
                      </a:r>
                      <a:endParaRPr lang="es-PE" sz="1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PIA</a:t>
                      </a:r>
                      <a:endParaRPr lang="es-PE" sz="1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PIM</a:t>
                      </a:r>
                      <a:endParaRPr lang="es-PE" sz="1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EJECUCIÓN</a:t>
                      </a:r>
                      <a:endParaRPr lang="es-PE" sz="1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238592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(S/)</a:t>
                      </a:r>
                      <a:endParaRPr lang="es-PE" sz="1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es-PE" sz="1000" b="1" i="0" u="none" strike="noStrike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861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REGIÓN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LORETO-SEDE CENTRAL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385´554,512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546´301,112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197´321,745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863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GERENCIA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 REGIONAL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AMAZONAS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53´082,409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62´583,072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13´208,381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864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GERENCIA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SUB REGIONAL DE UCAYALI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8´199,087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9´935,653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4´033,565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3286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1326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OPIPP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24´999,924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33´987,041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22´532,439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865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REGIONAL DE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AGRICULTURA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8´412,347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12´640,130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7´166,041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866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REGIONAL DE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TRANSPORTES Y COMUNICACIONES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6´856,613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10´224,356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5´522,728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UNIDADES </a:t>
                      </a:r>
                      <a:r>
                        <a:rPr lang="es-PE" sz="9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EJECUTORAS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487´104,892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675´671,364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249´784,899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  <a:endParaRPr lang="es-PE" sz="9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867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REGIONAL DE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EDUCACIÓN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392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´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571,414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415´252,058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286´451,832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868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UGEL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AMAZONAS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110´827,237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124´199,528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88´240,806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02703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869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UGEL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UCAYALI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69´048,094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75´942,030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50´271,435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38549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1125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UGEL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MARISCAL RAMÓN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CASTILLA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52´730,402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57´352,005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35´861,091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1178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UGEL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REQUENA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71´254,896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78´941,163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50´999,096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1179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UGEL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74´911,290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84´184,220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65´549,677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1248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UGEL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DATEM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MARAÑÓN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71´545,126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83´429,243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50´607,148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1676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UGEL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11´411,841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13´219,774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9´569,950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SECTOR </a:t>
                      </a:r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EDUCACIÓN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854´300,300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932´520,021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637´551,035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870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DIRECCIÓN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REGIONAL DE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SALUD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113´963,452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155´963,554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93´713,323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871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</a:t>
                      </a:r>
                      <a:r>
                        <a:rPr lang="es-PE" sz="900" u="none" strike="noStrike" baseline="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SALUD ALTO AMAZONAS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26´462,036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36´471,092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22´020,631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872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APOYO IQUITOS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29´299,229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35´644,810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23´136,004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874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 DE LORETO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41´544,078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63´017,101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41´776,456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04548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1391: RED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 SALUD DATEM DEL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MARAÑÓN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16´464,106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28´779,458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17´222,665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52955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1407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HOSPITAL 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SANTA GEMA DE YURIMAGUAS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16´783,057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26´672,029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19´166,934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1672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DE SALUD UCAYALI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8´099,988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15´161,261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8´708,186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13911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1714</a:t>
                      </a:r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: RED DE SALUD LORETO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5´470,334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938,415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/>
                </a:tc>
              </a:tr>
              <a:tr h="238592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SECTOR SALUD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252´615,946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367´179,639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226´682,614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9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62</a:t>
                      </a:r>
                      <a:endParaRPr lang="es-PE" sz="9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CCECFF"/>
                    </a:solidFill>
                  </a:tcPr>
                </a:tc>
              </a:tr>
              <a:tr h="189229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1,594´021,138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lvl="0" algn="r" fontAlgn="ctr"/>
                      <a:r>
                        <a:rPr lang="es-PE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1,975´371,024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1,114´018,548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0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053" marR="5053" marT="5053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395536" y="6577607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200" dirty="0">
                <a:latin typeface="Calibri" panose="020F0502020204030204" pitchFamily="34" charset="0"/>
              </a:rPr>
              <a:t>Fuente</a:t>
            </a:r>
            <a:r>
              <a:rPr lang="es-PE" sz="1200" dirty="0" smtClean="0">
                <a:latin typeface="Calibri" panose="020F0502020204030204" pitchFamily="34" charset="0"/>
              </a:rPr>
              <a:t>: Sub Gerencia de Presupuesto </a:t>
            </a:r>
          </a:p>
        </p:txBody>
      </p:sp>
    </p:spTree>
    <p:extLst>
      <p:ext uri="{BB962C8B-B14F-4D97-AF65-F5344CB8AC3E}">
        <p14:creationId xmlns:p14="http://schemas.microsoft.com/office/powerpoint/2010/main" val="94483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627784" y="332656"/>
            <a:ext cx="6264696" cy="1458604"/>
          </a:xfrm>
          <a:prstGeom prst="rect">
            <a:avLst/>
          </a:prstGeom>
          <a:solidFill>
            <a:srgbClr val="E8FBD1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2400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INSTALACIÓN </a:t>
            </a:r>
            <a:r>
              <a:rPr lang="es-PE" sz="2400" b="1" dirty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LA </a:t>
            </a:r>
            <a:endParaRPr lang="es-PE" sz="2400" b="1" dirty="0" smtClean="0">
              <a:ln w="0"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s-PE" sz="24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PLATAFORMA </a:t>
            </a:r>
            <a:r>
              <a:rPr lang="es-PE" sz="2400" b="1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DEFENSA CIVIL DEL GOBIERNO REGIONAL DE LORETO</a:t>
            </a:r>
          </a:p>
        </p:txBody>
      </p:sp>
      <p:pic>
        <p:nvPicPr>
          <p:cNvPr id="5" name="Picture 3" descr="d:\Users\Gordon\Desktop\Fotos Ing. Petter\IMG-20190212-WA001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74205"/>
            <a:ext cx="4248472" cy="3747083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2" descr="d:\Users\Gordon\Desktop\Fotos Ing. Petter\IMG-20190212-WA001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74205"/>
            <a:ext cx="4248472" cy="3747083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" y="11248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0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68027" y="206040"/>
            <a:ext cx="3859957" cy="1494768"/>
          </a:xfrm>
          <a:prstGeom prst="rect">
            <a:avLst/>
          </a:prstGeom>
          <a:solidFill>
            <a:srgbClr val="E8FBD1"/>
          </a:solidFill>
          <a:effectLst/>
        </p:spPr>
        <p:txBody>
          <a:bodyPr wrap="square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ENTREGA DE BIENES </a:t>
            </a:r>
            <a:r>
              <a:rPr lang="es-PE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PE" b="1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AYUDA HUMANITARIA </a:t>
            </a:r>
            <a:r>
              <a:rPr lang="es-PE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SISMO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PE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PROVINCIA ALTO MAZONAS </a:t>
            </a:r>
            <a:endParaRPr lang="es-PE" b="1" dirty="0">
              <a:ln w="0"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C:\Users\petter.hernandez\Desktop\Imag. Peter\IMG-20190605-WA009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582"/>
            <a:ext cx="3816424" cy="2435624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7" name="Picture 2" descr="C:\Users\petter.hernandez\Desktop\Imag. Peter\IMG-20190605-WA00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36862"/>
            <a:ext cx="3816424" cy="2435624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Rectángulo 8"/>
          <p:cNvSpPr/>
          <p:nvPr/>
        </p:nvSpPr>
        <p:spPr>
          <a:xfrm>
            <a:off x="4788024" y="206040"/>
            <a:ext cx="3746531" cy="1494768"/>
          </a:xfrm>
          <a:prstGeom prst="rect">
            <a:avLst/>
          </a:prstGeom>
          <a:solidFill>
            <a:srgbClr val="E8FBD1"/>
          </a:solidFill>
          <a:effectLst/>
        </p:spPr>
        <p:txBody>
          <a:bodyPr wrap="square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ENTREGA DE BIENES </a:t>
            </a:r>
            <a:r>
              <a:rPr lang="es-PE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PE" b="1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AYUDA HUMANITARIA </a:t>
            </a:r>
            <a:r>
              <a:rPr lang="es-PE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POR SISMO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PE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PROVINCIA REQUENA </a:t>
            </a:r>
            <a:endParaRPr lang="es-PE" b="1" dirty="0">
              <a:ln w="0"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C:\Users\petter.hernandez\Desktop\Imag. Peter\IMG-20190605-WA003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03934"/>
            <a:ext cx="3816424" cy="2441179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1" name="Picture 2" descr="C:\Users\petter.hernandez\Desktop\Imag. Peter\IMG-20190605-WA003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441310"/>
            <a:ext cx="3816424" cy="2444074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20079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395537" y="116632"/>
            <a:ext cx="3953711" cy="1623008"/>
          </a:xfrm>
          <a:prstGeom prst="rect">
            <a:avLst/>
          </a:prstGeom>
          <a:solidFill>
            <a:srgbClr val="E8FBD1"/>
          </a:solidFill>
          <a:effectLst/>
        </p:spPr>
        <p:txBody>
          <a:bodyPr wrap="square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ENTREGA DE </a:t>
            </a:r>
            <a:r>
              <a:rPr lang="es-PE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BIENES 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AYUDA HUMANITARIA POR SISMO  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PROVINCIA UCAYALI </a:t>
            </a:r>
            <a:endParaRPr lang="es-PE" b="1" dirty="0">
              <a:ln w="0"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3" descr="C:\Users\petter.hernandez\Desktop\ACTIVIDADES-FOTOS\PUCALLPA-CONTAMANA\RECEPCION Y ENTREGA DE AYUDA HUMANITARIA-PUCALLPA\20190311_164124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23" y="1844824"/>
            <a:ext cx="3945325" cy="2428531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" name="Picture 2" descr="C:\Users\petter.hernandez\Desktop\ACTIVIDADES-FOTOS\PUCALLPA-CONTAMANA\RECEPCION Y ENTREGA DE AYUDA HUMANITARIA-PUCALLPA\20190311_14025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5104"/>
            <a:ext cx="3935490" cy="2428531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2" name="Rectángulo 1"/>
          <p:cNvSpPr/>
          <p:nvPr/>
        </p:nvSpPr>
        <p:spPr>
          <a:xfrm>
            <a:off x="4735118" y="116632"/>
            <a:ext cx="4013346" cy="1671740"/>
          </a:xfrm>
          <a:prstGeom prst="rect">
            <a:avLst/>
          </a:prstGeom>
          <a:solidFill>
            <a:srgbClr val="E8FBD1"/>
          </a:solidFill>
        </p:spPr>
        <p:txBody>
          <a:bodyPr wrap="square">
            <a:spAutoFit/>
          </a:bodyPr>
          <a:lstStyle/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sz="1600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SUPERVISIÓN</a:t>
            </a:r>
            <a:r>
              <a:rPr lang="es-PE" sz="1600" b="1" dirty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CONTROL E INVENTARIO </a:t>
            </a:r>
            <a:r>
              <a:rPr lang="es-PE" sz="1600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FÍSICO  </a:t>
            </a:r>
            <a:r>
              <a:rPr lang="es-PE" sz="1600" b="1" dirty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</a:t>
            </a:r>
            <a:r>
              <a:rPr lang="es-PE" sz="1600" b="1" dirty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ALMACENES ADELANTADOS DE LA ORDN – </a:t>
            </a:r>
            <a:r>
              <a:rPr lang="es-PE" sz="1600" b="1" dirty="0" smtClean="0">
                <a:ln w="0"/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GOREL</a:t>
            </a:r>
          </a:p>
          <a:p>
            <a:pPr marL="450215" algn="ctr">
              <a:lnSpc>
                <a:spcPct val="115000"/>
              </a:lnSpc>
              <a:spcAft>
                <a:spcPts val="1000"/>
              </a:spcAft>
            </a:pPr>
            <a:r>
              <a:rPr lang="es-PE" b="1" dirty="0" smtClean="0">
                <a:ln w="0"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ALMACÉN CONTAMANA</a:t>
            </a:r>
            <a:endParaRPr lang="es-PE" b="1" dirty="0">
              <a:ln w="0"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Imagen 11" descr="C:\Users\petter.hernandez\Desktop\ENERO 2019\Actividades 2019\Almacenes Adelantados ORDN\AA.AA Contamana\IMG_20190620_08091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118" y="1844824"/>
            <a:ext cx="4013345" cy="242853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3" name="Imagen 12" descr="C:\Users\petter.hernandez\Desktop\ENERO 2019\Actividades 2019\Almacenes Adelantados ORDN\AA.AA Contamana\IMG_20190620_08104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80" y="4365104"/>
            <a:ext cx="3787243" cy="242444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77837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467544" y="1201694"/>
            <a:ext cx="8165040" cy="903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V</a:t>
            </a:r>
            <a:r>
              <a:rPr lang="es-PE" sz="5200" b="1" dirty="0" smtClean="0">
                <a:solidFill>
                  <a:srgbClr val="0070C0"/>
                </a:solidFill>
                <a:latin typeface="Bree Lt" panose="02000503040000020004" pitchFamily="2" charset="0"/>
              </a:rPr>
              <a:t>.- </a:t>
            </a:r>
            <a:r>
              <a:rPr lang="es-PE" sz="5200" b="1" dirty="0">
                <a:solidFill>
                  <a:srgbClr val="0070C0"/>
                </a:solidFill>
                <a:latin typeface="Bree Lt" panose="02000503040000020004" pitchFamily="2" charset="0"/>
              </a:rPr>
              <a:t>Económico Competitivo</a:t>
            </a:r>
            <a:endParaRPr lang="es-PE" sz="5200" dirty="0">
              <a:solidFill>
                <a:srgbClr val="0070C0"/>
              </a:solidFill>
              <a:latin typeface="Bree Lt" panose="02000503040000020004" pitchFamily="2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286" y="2110309"/>
            <a:ext cx="3860346" cy="422319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98245"/>
            <a:ext cx="4146224" cy="280486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" r="1484" b="58763"/>
          <a:stretch/>
        </p:blipFill>
        <p:spPr>
          <a:xfrm>
            <a:off x="-108520" y="5249754"/>
            <a:ext cx="9226155" cy="163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2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2505" y="5315148"/>
            <a:ext cx="7508329" cy="1082358"/>
          </a:xfrm>
        </p:spPr>
        <p:txBody>
          <a:bodyPr>
            <a:noAutofit/>
          </a:bodyPr>
          <a:lstStyle/>
          <a:p>
            <a:pPr algn="just"/>
            <a:r>
              <a:rPr lang="es-E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s-P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de la IX Feria de la Expo Amazónica 2019</a:t>
            </a:r>
            <a:r>
              <a:rPr lang="es-E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mediante Resolución Ministerial N° 0009-2019-MINAGRI, en el Calendario Nacional de Eventos y Ferias Agropecuarias</a:t>
            </a:r>
            <a:r>
              <a:rPr lang="es-ES" sz="2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P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PE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arcador de contenido 6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43" t="9358" r="38788" b="4545"/>
          <a:stretch/>
        </p:blipFill>
        <p:spPr bwMode="auto">
          <a:xfrm>
            <a:off x="4868678" y="1628800"/>
            <a:ext cx="4023802" cy="31237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224670" y="1556792"/>
            <a:ext cx="457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 realizó del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15 al 18 de agosto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en las instalaciones del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Centro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Base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Óscar R.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Benavides de la ciudad de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Iquitos. </a:t>
            </a:r>
          </a:p>
          <a:p>
            <a:pPr algn="just"/>
            <a:r>
              <a:rPr lang="es-ES" sz="20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Participantes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Delegaciones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de las regiones amazónicas de </a:t>
            </a: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Martín, Ucayali, Madre de Dios, Huánuco, Amazonas</a:t>
            </a:r>
            <a:r>
              <a:rPr lang="es-E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 así como de las regiones conformantes de la </a:t>
            </a: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Mancomunidad Nor Oriental y países de Brasil y Colombia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PE" sz="2000" b="1" dirty="0"/>
          </a:p>
        </p:txBody>
      </p:sp>
      <p:sp>
        <p:nvSpPr>
          <p:cNvPr id="4" name="Rectángulo 3"/>
          <p:cNvSpPr/>
          <p:nvPr/>
        </p:nvSpPr>
        <p:spPr>
          <a:xfrm>
            <a:off x="2510670" y="260648"/>
            <a:ext cx="6545323" cy="1015663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Expediente </a:t>
            </a:r>
            <a:r>
              <a:rPr lang="es-ES" sz="2000" b="1" dirty="0">
                <a:latin typeface="Arial" panose="020B0604020202020204" pitchFamily="34" charset="0"/>
                <a:cs typeface="Arial" panose="020B0604020202020204" pitchFamily="34" charset="0"/>
              </a:rPr>
              <a:t>Técnico que sustenta las actividades programadas de la </a:t>
            </a:r>
            <a:r>
              <a:rPr lang="es-E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Feria:</a:t>
            </a:r>
          </a:p>
          <a:p>
            <a:pPr algn="ctr"/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 </a:t>
            </a:r>
            <a:r>
              <a:rPr lang="es-E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AMAZÓNICA LORETO 2019</a:t>
            </a:r>
            <a:endParaRPr lang="es-PE" sz="2000" b="1" dirty="0">
              <a:solidFill>
                <a:srgbClr val="FF0000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98229" y="242817"/>
            <a:ext cx="5947060" cy="875184"/>
          </a:xfrm>
          <a:solidFill>
            <a:srgbClr val="FFFFCC"/>
          </a:solidFill>
        </p:spPr>
        <p:txBody>
          <a:bodyPr>
            <a:normAutofit/>
          </a:bodyPr>
          <a:lstStyle/>
          <a:p>
            <a:pPr lvl="0" algn="ctr"/>
            <a:r>
              <a:rPr lang="es-PE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FERIA </a:t>
            </a:r>
            <a:r>
              <a:rPr lang="es-PE" sz="2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AGROPECUARIA </a:t>
            </a:r>
            <a:r>
              <a:rPr lang="es-PE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PE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 JUAN  2019</a:t>
            </a:r>
            <a:endParaRPr lang="es-PE" sz="2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arcador de contenido 6" descr="D:\BETO\LICENCIAO\FOT4 LICEN\DSC0393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31280" r="15673" b="5456"/>
          <a:stretch/>
        </p:blipFill>
        <p:spPr bwMode="auto">
          <a:xfrm>
            <a:off x="611560" y="3212976"/>
            <a:ext cx="3833707" cy="2963037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6" name="Imagen 5" descr="D:\BETO\LICENCIAO\FOT4 LICEN\DSC03923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9" t="17837" r="15258"/>
          <a:stretch/>
        </p:blipFill>
        <p:spPr bwMode="auto">
          <a:xfrm>
            <a:off x="4698733" y="3212976"/>
            <a:ext cx="3833707" cy="2944942"/>
          </a:xfrm>
          <a:prstGeom prst="rect">
            <a:avLst/>
          </a:prstGeom>
          <a:ln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9" name="Rectángulo 8"/>
          <p:cNvSpPr/>
          <p:nvPr/>
        </p:nvSpPr>
        <p:spPr>
          <a:xfrm>
            <a:off x="395536" y="1482750"/>
            <a:ext cx="79928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 algn="just">
              <a:lnSpc>
                <a:spcPct val="115000"/>
              </a:lnSpc>
              <a:spcAft>
                <a:spcPts val="1000"/>
              </a:spcAft>
            </a:pPr>
            <a:r>
              <a:rPr lang="es-PE" sz="2000" b="1" u="sng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OBJETIVO:</a:t>
            </a:r>
            <a:r>
              <a:rPr lang="es-PE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Promover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la exposición y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venta </a:t>
            </a:r>
            <a:r>
              <a:rPr lang="es-PE" sz="20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productos regionales agropecuarios, agroindustrias así como innovación tecnológica y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artesanía.</a:t>
            </a:r>
            <a:endParaRPr lang="es-PE" sz="2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1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561144" y="1488214"/>
            <a:ext cx="80937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elaborado 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forma conjunta con las entidades del 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MINCETUR y PROMPERU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000" dirty="0" smtClean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FINALIDAD</a:t>
            </a:r>
            <a:r>
              <a:rPr lang="en-U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.- 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000" dirty="0" smtClean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ejorar 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competitividad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inversión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oferta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exportable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promoviendo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internacionalización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las </a:t>
            </a:r>
            <a:r>
              <a:rPr lang="en-US" sz="2000" dirty="0" err="1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empresas</a:t>
            </a:r>
            <a:r>
              <a:rPr lang="en-US" sz="2000" dirty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loretanas</a:t>
            </a:r>
            <a:r>
              <a:rPr lang="en-US" sz="2000" dirty="0" smtClean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000" dirty="0">
              <a:solidFill>
                <a:srgbClr val="2F2B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C:\Users\DECEX\Desktop\COMERCIO EXTERIOR\fotos PERX\IMG-20190314-WA004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44" y="3374946"/>
            <a:ext cx="3938848" cy="286236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Imagen 7" descr="C:\Users\DECEX\Desktop\COMERCIO EXTERIOR\fotos PERX\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374946"/>
            <a:ext cx="3938848" cy="2848951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2699792" y="382229"/>
            <a:ext cx="5955072" cy="954107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F2B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Regional Exportador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PERX Loreto</a:t>
            </a:r>
            <a:endParaRPr lang="es-P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9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55776" y="-54679"/>
            <a:ext cx="6120679" cy="1569660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Acuícola - Pesquero</a:t>
            </a:r>
            <a:endParaRPr kumimoji="0" lang="es-PE" sz="32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39552" y="1616170"/>
            <a:ext cx="806489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2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Crédito Regional Pesquero y Acuícola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PE" sz="800" b="1" i="0" u="sng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Propósito</a:t>
            </a:r>
            <a:r>
              <a:rPr kumimoji="0" lang="es-PE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Brindar financiamiento oportuno a los productores individuales o asociados acreditados, para el fortalecimiento de sus actividades productivas</a:t>
            </a:r>
            <a:r>
              <a:rPr kumimoji="0" lang="es-PE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PE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pesqueras y</a:t>
            </a:r>
            <a:r>
              <a:rPr kumimoji="0" lang="es-PE" i="0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acuícolas que posibiliten el incremento de su producción y que la comercialización asegure el retorno de los créditos otorgados para su sostenibilidad.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s-PE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467543" y="3790780"/>
            <a:ext cx="8208911" cy="1261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</a:t>
            </a:r>
            <a:r>
              <a:rPr lang="es-PE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</a:t>
            </a: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22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Créditos Pesqueros </a:t>
            </a: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s-PE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S/. </a:t>
            </a:r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447,000.00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b="1" u="sng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Atender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requerimientos de los pescaderos en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capital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trabajo,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materiales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insumos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para la pesca,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aparejos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pesca,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cajones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isotérmicos,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renovación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equipos, entre otros, y 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7543" y="5180999"/>
            <a:ext cx="8208913" cy="126188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</a:t>
            </a:r>
            <a:r>
              <a:rPr lang="es-PE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sz="2200" b="1" dirty="0">
                <a:solidFill>
                  <a:srgbClr val="00B0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Créditos Acuícolas </a:t>
            </a: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lang="es-PE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S/. </a:t>
            </a:r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352,800.00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Atender 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requerimientos en sistemas de </a:t>
            </a:r>
            <a:r>
              <a:rPr lang="es-PE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policultivo: </a:t>
            </a:r>
            <a:r>
              <a:rPr lang="es-P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Gamitana-Boquichico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y Sábalo-</a:t>
            </a:r>
            <a:r>
              <a:rPr lang="es-PE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Boquichico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 la adquisición y entrega de alevines, alimentos e insumos. </a:t>
            </a:r>
            <a:endParaRPr lang="es-P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83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627784" y="260648"/>
            <a:ext cx="6120680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Implementación del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Parque Industrial de Iquitos</a:t>
            </a:r>
            <a:endParaRPr kumimoji="0" lang="es-PE" sz="32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 descr="Resultado de imagen de parques industrial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360" y="8415020"/>
            <a:ext cx="2373630" cy="14947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612280" y="1611957"/>
            <a:ext cx="801062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Beneficiarios Directos</a:t>
            </a:r>
            <a:r>
              <a:rPr kumimoji="0" lang="es-PE" sz="240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</a:t>
            </a:r>
            <a:r>
              <a:rPr kumimoji="0" lang="es-PE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población de Iquitos y de la región Loreto; dinamizando la economía regional a través de la </a:t>
            </a:r>
            <a:r>
              <a:rPr kumimoji="0" lang="es-PE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industria y agroindustria</a:t>
            </a:r>
            <a:r>
              <a:rPr kumimoji="0" lang="es-PE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PE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 descr="Resultado de imagen de parques industriales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79" y="3212976"/>
            <a:ext cx="8010621" cy="3312368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5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71800" y="170637"/>
            <a:ext cx="5904656" cy="1077218"/>
          </a:xfrm>
          <a:prstGeom prst="rect">
            <a:avLst/>
          </a:prstGeom>
          <a:solidFill>
            <a:srgbClr val="FFFFCC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Programa de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sz="3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 Agropecuario</a:t>
            </a:r>
            <a:endParaRPr kumimoji="0" lang="es-PE" sz="3200" b="0" i="0" u="none" strike="noStrike" cap="none" normalizeH="0" baseline="0" dirty="0" smtClean="0">
              <a:ln>
                <a:noFill/>
              </a:ln>
              <a:solidFill>
                <a:srgbClr val="00B05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4" name="Imagen 1" descr="P107098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58860"/>
            <a:ext cx="4176464" cy="1878255"/>
          </a:xfrm>
          <a:prstGeom prst="rect">
            <a:avLst/>
          </a:prstGeom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Rectangle 6"/>
          <p:cNvSpPr>
            <a:spLocks noChangeArrowheads="1"/>
          </p:cNvSpPr>
          <p:nvPr/>
        </p:nvSpPr>
        <p:spPr bwMode="auto">
          <a:xfrm rot="10800000" flipV="1">
            <a:off x="539552" y="1484204"/>
            <a:ext cx="8136904" cy="2985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1: </a:t>
            </a:r>
            <a:r>
              <a:rPr kumimoji="0" lang="es-PE" sz="2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Créditos Agrarios 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 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 1,400,600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Atender con pequeños créditos para la comercialización de productos de la región (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 994,400.00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y cultivos agroindustriales como palma aceitera, cacao y otros (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 406,200.00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y ;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P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Meta 2: </a:t>
            </a:r>
            <a:r>
              <a:rPr kumimoji="0" lang="es-PE" sz="22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Supervisión y Control </a:t>
            </a:r>
            <a:r>
              <a:rPr kumimoji="0" lang="es-PE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</a:t>
            </a:r>
            <a:r>
              <a:rPr kumimoji="0" lang="es-PE" b="1" i="0" u="none" strike="noStrike" cap="none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999,357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PE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Objetivo</a:t>
            </a:r>
            <a:r>
              <a:rPr lang="es-PE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Recuperar créditos a través de la supervisión y control. En éste año, el PROCREA tiene como meta física la recuperación de créditos otorgados entre los años 2007 al 2011 con un monto de 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 809,500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microcréditos otorgados entre 2008 al 2010 que asume los </a:t>
            </a:r>
            <a:r>
              <a:rPr kumimoji="0" lang="es-PE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S/ 24,000</a:t>
            </a:r>
            <a:r>
              <a:rPr kumimoji="0" lang="es-PE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kumimoji="0" lang="es-PE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7542"/>
            <a:ext cx="4180520" cy="187825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21428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7919438E-3E74-4B0C-A0C7-4C8E0F61F5A5}"/>
              </a:ext>
            </a:extLst>
          </p:cNvPr>
          <p:cNvSpPr/>
          <p:nvPr/>
        </p:nvSpPr>
        <p:spPr>
          <a:xfrm>
            <a:off x="2843808" y="157863"/>
            <a:ext cx="5616624" cy="1169551"/>
          </a:xfrm>
          <a:prstGeom prst="rect">
            <a:avLst/>
          </a:prstGeom>
          <a:solidFill>
            <a:srgbClr val="FFFF99"/>
          </a:solidFill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3500" b="1" dirty="0">
                <a:solidFill>
                  <a:srgbClr val="0070C0"/>
                </a:solidFill>
                <a:latin typeface="Calibri" panose="020F0502020204030204" pitchFamily="34" charset="0"/>
              </a:rPr>
              <a:t>Creando Institucionalidad </a:t>
            </a:r>
          </a:p>
          <a:p>
            <a:pPr algn="ctr"/>
            <a:r>
              <a:rPr lang="es-PE" sz="3500" b="1" dirty="0">
                <a:solidFill>
                  <a:srgbClr val="0070C0"/>
                </a:solidFill>
                <a:latin typeface="Calibri" panose="020F0502020204030204" pitchFamily="34" charset="0"/>
              </a:rPr>
              <a:t>con la Sociedad Civil</a:t>
            </a:r>
            <a:endParaRPr lang="es-PE" sz="35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304DE90-7FBE-4844-8AC7-6AE34B0A5001}"/>
              </a:ext>
            </a:extLst>
          </p:cNvPr>
          <p:cNvSpPr txBox="1"/>
          <p:nvPr/>
        </p:nvSpPr>
        <p:spPr>
          <a:xfrm>
            <a:off x="395537" y="5561364"/>
            <a:ext cx="8324596" cy="1107996"/>
          </a:xfrm>
          <a:prstGeom prst="rect">
            <a:avLst/>
          </a:prstGeom>
          <a:solidFill>
            <a:srgbClr val="CCECFF"/>
          </a:solidFill>
          <a:ln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s-PE" sz="2200" b="1" dirty="0">
                <a:latin typeface="Arial" panose="020B0604020202020204" pitchFamily="34" charset="0"/>
                <a:cs typeface="Arial" panose="020B0604020202020204" pitchFamily="34" charset="0"/>
              </a:rPr>
              <a:t>Audiencia Pública de Rendición de Cuentas</a:t>
            </a:r>
            <a:r>
              <a:rPr lang="es-PE" sz="2200" b="1" dirty="0">
                <a:solidFill>
                  <a:schemeClr val="bg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</a:p>
          <a:p>
            <a:pPr algn="ctr"/>
            <a:r>
              <a:rPr lang="es-PE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 </a:t>
            </a:r>
            <a:r>
              <a:rPr lang="es-PE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Semestre </a:t>
            </a:r>
            <a:r>
              <a:rPr lang="es-PE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endParaRPr lang="es-PE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Iquitos, 12.03.19</a:t>
            </a:r>
            <a:endParaRPr lang="es-PE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" y="11248"/>
            <a:ext cx="2620370" cy="1185504"/>
          </a:xfrm>
          <a:prstGeom prst="rect">
            <a:avLst/>
          </a:prstGeom>
          <a:effectLst/>
        </p:spPr>
      </p:pic>
      <p:pic>
        <p:nvPicPr>
          <p:cNvPr id="11" name="Imagen 10"/>
          <p:cNvPicPr/>
          <p:nvPr/>
        </p:nvPicPr>
        <p:blipFill>
          <a:blip r:embed="rId3"/>
          <a:stretch>
            <a:fillRect/>
          </a:stretch>
        </p:blipFill>
        <p:spPr>
          <a:xfrm>
            <a:off x="107503" y="1531405"/>
            <a:ext cx="4392489" cy="394052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2" name="Imagen 11"/>
          <p:cNvPicPr/>
          <p:nvPr/>
        </p:nvPicPr>
        <p:blipFill>
          <a:blip r:embed="rId4"/>
          <a:stretch>
            <a:fillRect/>
          </a:stretch>
        </p:blipFill>
        <p:spPr>
          <a:xfrm>
            <a:off x="4644007" y="1521449"/>
            <a:ext cx="4392489" cy="39504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372967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2555776" y="236677"/>
            <a:ext cx="6336704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REGIONAL DE </a:t>
            </a:r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 LA ACTIVIDAD </a:t>
            </a:r>
            <a:r>
              <a:rPr lang="es-MX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ACUÍCOLA  </a:t>
            </a:r>
            <a:r>
              <a:rPr lang="es-MX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PREFAA </a:t>
            </a:r>
            <a:r>
              <a:rPr lang="es-MX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n-US" sz="24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25049" y="3356992"/>
            <a:ext cx="326683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*Monto </a:t>
            </a: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Expediente </a:t>
            </a:r>
            <a:r>
              <a:rPr lang="es-MX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Técnico:      </a:t>
            </a:r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MX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30,000</a:t>
            </a:r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,000</a:t>
            </a:r>
            <a:endParaRPr lang="es-P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*Infraestructura Acuícola estimada:  </a:t>
            </a:r>
            <a:r>
              <a:rPr lang="es-P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296 </a:t>
            </a:r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endParaRPr lang="es-PE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P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*Proyección </a:t>
            </a:r>
            <a:r>
              <a:rPr lang="es-PE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Producción anual:  </a:t>
            </a:r>
            <a:r>
              <a:rPr lang="es-PE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2,072 </a:t>
            </a:r>
            <a:r>
              <a:rPr lang="es-PE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</a:t>
            </a:r>
          </a:p>
          <a:p>
            <a:pPr algn="just"/>
            <a:r>
              <a:rPr lang="es-MX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*Horizonte: </a:t>
            </a:r>
            <a:r>
              <a:rPr lang="es-MX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años </a:t>
            </a:r>
          </a:p>
          <a:p>
            <a:pPr algn="ctr"/>
            <a:endParaRPr lang="es-MX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MX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Intervenciones: Jurisdicción </a:t>
            </a: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capitales </a:t>
            </a:r>
            <a:r>
              <a:rPr lang="es-MX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MX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provincias  de la región Loreto</a:t>
            </a:r>
            <a:endParaRPr lang="es-MX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0704" y="3390502"/>
            <a:ext cx="2491476" cy="266084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5049" y="1700808"/>
            <a:ext cx="866743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u="sng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Objetivo:</a:t>
            </a:r>
            <a:r>
              <a:rPr lang="es-MX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</a:t>
            </a:r>
            <a:r>
              <a:rPr lang="es-MX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actividad piscícola mediante la reactivación de estanquerías que se encuentren en situación de inactivas, con entrega de alevines, alimentos e insumos para prevenir y/o mejorar la sanidad con una adecuada asistencia técnica.</a:t>
            </a:r>
            <a:endParaRPr lang="en-US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004" y="3390502"/>
            <a:ext cx="2491476" cy="270416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293545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71800" y="315868"/>
            <a:ext cx="5959699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2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PROYECTOS PRODUCTIVOS-PESQUEROS </a:t>
            </a:r>
            <a:r>
              <a:rPr lang="es-MX" sz="2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VIABILIDAD</a:t>
            </a:r>
            <a:endParaRPr lang="en-US" sz="2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053662"/>
              </p:ext>
            </p:extLst>
          </p:nvPr>
        </p:nvGraphicFramePr>
        <p:xfrm>
          <a:off x="107504" y="1412776"/>
          <a:ext cx="8856984" cy="5040559"/>
        </p:xfrm>
        <a:graphic>
          <a:graphicData uri="http://schemas.openxmlformats.org/drawingml/2006/table">
            <a:tbl>
              <a:tblPr/>
              <a:tblGrid>
                <a:gridCol w="874678"/>
                <a:gridCol w="4957970"/>
                <a:gridCol w="1224136"/>
                <a:gridCol w="1800200"/>
              </a:tblGrid>
              <a:tr h="672678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CÓDIGO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DESCRIPCIÓN</a:t>
                      </a:r>
                      <a:r>
                        <a:rPr lang="es-PE" sz="12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 PROYECTO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MONTO S/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IMPACTO 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</a:tr>
              <a:tr h="107506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2367750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Mejoramiento de la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CADENA PRODUCTIVA PISCÍCOLA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las comunidades ubicadas en las cuencas de los ríos </a:t>
                      </a:r>
                    </a:p>
                    <a:p>
                      <a:pPr algn="ctr" fontAlgn="ctr"/>
                      <a:r>
                        <a:rPr lang="es-P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Shanusi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s-P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Paranapura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Huallaga, Zapote y </a:t>
                      </a:r>
                      <a:r>
                        <a:rPr lang="es-PE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Yanayacu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– </a:t>
                      </a: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distrito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Yurimaguas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provincia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Amazonas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3´530,541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MEJORAR LAS CAPACIDADES</a:t>
                      </a:r>
                      <a:r>
                        <a:rPr lang="es-MX" sz="1600" b="1" i="0" u="none" strike="noStrike" baseline="0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TÉCNICAS Y EMPRENDORAS, Y PRODUCTIVAS; MEJORAR EL INGRESO PERCÁPITA, Y DISMINUCIÓN DE LA PROBREZA EN ZONAS DE INTERVENCIÓN</a:t>
                      </a:r>
                      <a:endParaRPr lang="en-US" sz="16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6171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2166907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Mejoramiento de la competitividad de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CADENA PRODUCTIVA DE PECES AMAZÓNICOS 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el eje de la carretera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San Pedro de Palo Seco - Buen Suceso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Mariscal Ramón Castilla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3´099,621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28840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2321589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Mejoramiento de las capacidades productivas de las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ASOCIACIONES DE PESCADORES ARTESANALES,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focalizados en la zona de influencia del </a:t>
                      </a:r>
                    </a:p>
                    <a:p>
                      <a:pPr algn="ctr" fontAlgn="ctr"/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ACR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Nanay – </a:t>
                      </a:r>
                      <a:r>
                        <a:rPr lang="es-PE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Pintuyacu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</a:t>
                      </a:r>
                      <a:r>
                        <a:rPr lang="es-PE" sz="1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Chambira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</a:p>
                    <a:p>
                      <a:pPr algn="ctr" fontAlgn="ctr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distrito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Nanay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provincia de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Maynas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1´154,550.50 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6483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2313360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Mejoramiento de capacidades productivas en </a:t>
                      </a:r>
                    </a:p>
                    <a:p>
                      <a:pPr algn="ctr" fontAlgn="b"/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PESCA ARTESANAL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s-PE" sz="14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San Antonio del Estrecho,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b"/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distrito del </a:t>
                      </a:r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</a:t>
                      </a:r>
                      <a:r>
                        <a:rPr lang="es-PE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provincia</a:t>
                      </a:r>
                      <a:r>
                        <a:rPr lang="es-PE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del </a:t>
                      </a:r>
                      <a:r>
                        <a:rPr lang="es-PE" sz="1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809,566.50 </a:t>
                      </a: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ctr"/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494321">
                <a:tc>
                  <a:txBody>
                    <a:bodyPr/>
                    <a:lstStyle/>
                    <a:p>
                      <a:pPr algn="l" fontAlgn="ctr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8´594,279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44" marR="7144" marT="714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BD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453301" cy="110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2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01467" y="323166"/>
            <a:ext cx="82089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800" b="1" dirty="0" smtClean="0"/>
              <a:t>            </a:t>
            </a:r>
            <a:r>
              <a:rPr lang="es-PE" sz="2800" b="1" dirty="0" smtClean="0">
                <a:solidFill>
                  <a:srgbClr val="00B050"/>
                </a:solidFill>
              </a:rPr>
              <a:t>EL </a:t>
            </a:r>
            <a:r>
              <a:rPr lang="es-PE" sz="2800" b="1" dirty="0">
                <a:solidFill>
                  <a:srgbClr val="00B050"/>
                </a:solidFill>
              </a:rPr>
              <a:t>CANON PETROLERO </a:t>
            </a:r>
          </a:p>
          <a:p>
            <a:pPr algn="ctr"/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Experimentó 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una leve recuperación: </a:t>
            </a:r>
          </a:p>
          <a:p>
            <a:pPr algn="ctr"/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Este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Semestre 2019</a:t>
            </a: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se ha 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recibido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 28´213,405.99</a:t>
            </a: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Muy 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distante de los </a:t>
            </a:r>
            <a:r>
              <a:rPr lang="es-PE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 78´711,577.52</a:t>
            </a:r>
            <a:r>
              <a:rPr lang="es-P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2000" dirty="0">
                <a:latin typeface="Arial" panose="020B0604020202020204" pitchFamily="34" charset="0"/>
                <a:cs typeface="Arial" panose="020B0604020202020204" pitchFamily="34" charset="0"/>
              </a:rPr>
              <a:t>que el GORE Loreto percibía </a:t>
            </a:r>
            <a:r>
              <a:rPr lang="es-P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en el I Semestre del  2014. </a:t>
            </a:r>
            <a:endParaRPr lang="es-P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0358472"/>
              </p:ext>
            </p:extLst>
          </p:nvPr>
        </p:nvGraphicFramePr>
        <p:xfrm>
          <a:off x="467544" y="2077492"/>
          <a:ext cx="8208912" cy="40422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467544" y="6237312"/>
            <a:ext cx="25202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300" dirty="0">
                <a:latin typeface="Calibri" panose="020F0502020204030204" pitchFamily="34" charset="0"/>
              </a:rPr>
              <a:t>Fuente: </a:t>
            </a:r>
            <a:r>
              <a:rPr lang="es-PE" sz="1300" dirty="0" err="1" smtClean="0">
                <a:latin typeface="Calibri" panose="020F0502020204030204" pitchFamily="34" charset="0"/>
              </a:rPr>
              <a:t>Perupetro</a:t>
            </a:r>
            <a:endParaRPr lang="es-PE" sz="1300" dirty="0" smtClean="0">
              <a:latin typeface="Calibri" panose="020F0502020204030204" pitchFamily="34" charset="0"/>
            </a:endParaRPr>
          </a:p>
          <a:p>
            <a:pPr algn="just"/>
            <a:r>
              <a:rPr lang="es-PE" sz="1300" dirty="0" smtClean="0">
                <a:latin typeface="Calibri" panose="020F0502020204030204" pitchFamily="34" charset="0"/>
              </a:rPr>
              <a:t>* Información al I Semestre</a:t>
            </a:r>
            <a:endParaRPr lang="es-PE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6395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12" name="CuadroTexto 11"/>
          <p:cNvSpPr txBox="1"/>
          <p:nvPr/>
        </p:nvSpPr>
        <p:spPr>
          <a:xfrm>
            <a:off x="467544" y="6549909"/>
            <a:ext cx="144016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300" dirty="0">
                <a:latin typeface="Calibri" panose="020F0502020204030204" pitchFamily="34" charset="0"/>
              </a:rPr>
              <a:t>Fuente: </a:t>
            </a:r>
            <a:r>
              <a:rPr lang="es-PE" sz="1300" dirty="0" err="1" smtClean="0">
                <a:latin typeface="Calibri" panose="020F0502020204030204" pitchFamily="34" charset="0"/>
              </a:rPr>
              <a:t>Perupetro</a:t>
            </a:r>
            <a:endParaRPr lang="es-PE" sz="1300" dirty="0">
              <a:latin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483768" y="188640"/>
            <a:ext cx="6480720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 DEL </a:t>
            </a:r>
          </a:p>
          <a:p>
            <a:pPr algn="ctr"/>
            <a:r>
              <a:rPr lang="es-PE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CANON Y SOBRE CANON PETROLERO </a:t>
            </a:r>
          </a:p>
          <a:p>
            <a:pPr algn="ctr"/>
            <a:r>
              <a:rPr lang="es-P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POR INSTITUCIÓN (I SEMESTRE 2019) 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4523222"/>
              </p:ext>
            </p:extLst>
          </p:nvPr>
        </p:nvGraphicFramePr>
        <p:xfrm>
          <a:off x="107504" y="1556792"/>
          <a:ext cx="8856984" cy="4993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ctángulo 17"/>
          <p:cNvSpPr/>
          <p:nvPr/>
        </p:nvSpPr>
        <p:spPr>
          <a:xfrm>
            <a:off x="3635896" y="3429000"/>
            <a:ext cx="56865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chemeClr val="tx1"/>
                </a:solidFill>
              </a:rPr>
              <a:t>52%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6372200" y="4938923"/>
            <a:ext cx="56865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>
                <a:solidFill>
                  <a:schemeClr val="tx1"/>
                </a:solidFill>
              </a:rPr>
              <a:t>3</a:t>
            </a:r>
            <a:r>
              <a:rPr lang="es-PE" sz="1600" b="1" dirty="0" smtClean="0">
                <a:solidFill>
                  <a:schemeClr val="tx1"/>
                </a:solidFill>
              </a:rPr>
              <a:t>%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5011462" y="4794907"/>
            <a:ext cx="56865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chemeClr val="tx1"/>
                </a:solidFill>
              </a:rPr>
              <a:t>5%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7819774" y="3933056"/>
            <a:ext cx="56865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chemeClr val="tx1"/>
                </a:solidFill>
              </a:rPr>
              <a:t>40%</a:t>
            </a:r>
            <a:endParaRPr lang="es-PE" sz="1600" b="1" dirty="0">
              <a:solidFill>
                <a:schemeClr val="tx1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4644008" y="2228964"/>
            <a:ext cx="2736304" cy="504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rgbClr val="FF0000"/>
                </a:solidFill>
              </a:rPr>
              <a:t>10% Comunidades Indígenas</a:t>
            </a:r>
            <a:endParaRPr lang="es-PE" sz="1600" b="1" dirty="0">
              <a:solidFill>
                <a:srgbClr val="FF0000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4644008" y="2924944"/>
            <a:ext cx="2736304" cy="5040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rgbClr val="FF0000"/>
                </a:solidFill>
              </a:rPr>
              <a:t>12% Créditos Agrarios</a:t>
            </a:r>
            <a:endParaRPr lang="es-PE" sz="1600" b="1" dirty="0">
              <a:solidFill>
                <a:srgbClr val="FF0000"/>
              </a:solidFill>
            </a:endParaRPr>
          </a:p>
        </p:txBody>
      </p:sp>
      <p:sp>
        <p:nvSpPr>
          <p:cNvPr id="24" name="Flecha derecha 23"/>
          <p:cNvSpPr/>
          <p:nvPr/>
        </p:nvSpPr>
        <p:spPr>
          <a:xfrm>
            <a:off x="4283968" y="2366361"/>
            <a:ext cx="288032" cy="21602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5" name="Flecha derecha 24"/>
          <p:cNvSpPr/>
          <p:nvPr/>
        </p:nvSpPr>
        <p:spPr>
          <a:xfrm>
            <a:off x="4283968" y="3068960"/>
            <a:ext cx="288032" cy="21602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9069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2564904"/>
            <a:ext cx="4896544" cy="302433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7" name="Rectángulo 6"/>
          <p:cNvSpPr/>
          <p:nvPr/>
        </p:nvSpPr>
        <p:spPr>
          <a:xfrm>
            <a:off x="2861556" y="1452499"/>
            <a:ext cx="352839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5200" b="1" dirty="0" smtClean="0">
                <a:solidFill>
                  <a:schemeClr val="accent5"/>
                </a:solidFill>
                <a:latin typeface="Bree Lt" panose="02000503040000020004" pitchFamily="2" charset="0"/>
              </a:rPr>
              <a:t>Titulaciones</a:t>
            </a:r>
            <a:endParaRPr lang="es-PE" sz="5200" dirty="0">
              <a:solidFill>
                <a:schemeClr val="accent5"/>
              </a:solidFill>
              <a:latin typeface="Bree Lt" panose="02000503040000020004" pitchFamily="2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51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/>
        </p:nvSpPr>
        <p:spPr>
          <a:xfrm>
            <a:off x="51240" y="4292804"/>
            <a:ext cx="8985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2400" b="1" dirty="0" smtClean="0">
                <a:solidFill>
                  <a:srgbClr val="FF0000"/>
                </a:solidFill>
              </a:rPr>
              <a:t>Hasta junio de </a:t>
            </a:r>
            <a:r>
              <a:rPr lang="es-PE" sz="2800" b="1" dirty="0" smtClean="0">
                <a:solidFill>
                  <a:srgbClr val="FF0000"/>
                </a:solidFill>
              </a:rPr>
              <a:t>2019 </a:t>
            </a:r>
            <a:r>
              <a:rPr lang="es-PE" sz="2400" dirty="0"/>
              <a:t>se entregaron </a:t>
            </a:r>
            <a:r>
              <a:rPr lang="es-PE" sz="3200" b="1" dirty="0" smtClean="0">
                <a:solidFill>
                  <a:srgbClr val="FF0000"/>
                </a:solidFill>
              </a:rPr>
              <a:t>657</a:t>
            </a:r>
            <a:r>
              <a:rPr lang="es-PE" sz="2400" b="1" dirty="0" smtClean="0"/>
              <a:t> </a:t>
            </a:r>
            <a:r>
              <a:rPr lang="es-PE" sz="2400" b="1" dirty="0"/>
              <a:t>títulos de propiedad</a:t>
            </a:r>
            <a:r>
              <a:rPr lang="es-PE" sz="2400" dirty="0"/>
              <a:t>:</a:t>
            </a:r>
            <a:endParaRPr lang="es-PE" sz="2400" dirty="0">
              <a:latin typeface="Bree Lt" panose="02000503040000020004" pitchFamily="2" charset="0"/>
            </a:endParaRPr>
          </a:p>
        </p:txBody>
      </p:sp>
      <p:sp>
        <p:nvSpPr>
          <p:cNvPr id="12" name="12 Rectángulo">
            <a:extLst>
              <a:ext uri="{FF2B5EF4-FFF2-40B4-BE49-F238E27FC236}">
                <a16:creationId xmlns:a16="http://schemas.microsoft.com/office/drawing/2014/main" xmlns="" id="{70B5F465-7AE7-4A5A-9BD0-6C170AD79920}"/>
              </a:ext>
            </a:extLst>
          </p:cNvPr>
          <p:cNvSpPr/>
          <p:nvPr/>
        </p:nvSpPr>
        <p:spPr>
          <a:xfrm>
            <a:off x="35496" y="5165611"/>
            <a:ext cx="2520280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P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 NATIVAS TITULADAS</a:t>
            </a:r>
          </a:p>
          <a:p>
            <a:pPr algn="ctr"/>
            <a:r>
              <a:rPr lang="es-P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es-PE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12 Rectángulo">
            <a:extLst>
              <a:ext uri="{FF2B5EF4-FFF2-40B4-BE49-F238E27FC236}">
                <a16:creationId xmlns:a16="http://schemas.microsoft.com/office/drawing/2014/main" xmlns="" id="{70B5F465-7AE7-4A5A-9BD0-6C170AD79920}"/>
              </a:ext>
            </a:extLst>
          </p:cNvPr>
          <p:cNvSpPr/>
          <p:nvPr/>
        </p:nvSpPr>
        <p:spPr>
          <a:xfrm>
            <a:off x="2663788" y="5027111"/>
            <a:ext cx="3096344" cy="13542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PE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FORMALIZACIÓN DE PREDIOS RURALES EN PREDIOS PRIVADOS </a:t>
            </a:r>
          </a:p>
          <a:p>
            <a:pPr algn="ctr"/>
            <a:r>
              <a:rPr lang="es-PE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</a:t>
            </a:r>
            <a:endParaRPr lang="es-PE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12 Rectángulo">
            <a:extLst>
              <a:ext uri="{FF2B5EF4-FFF2-40B4-BE49-F238E27FC236}">
                <a16:creationId xmlns:a16="http://schemas.microsoft.com/office/drawing/2014/main" xmlns="" id="{14DBBF79-8F1F-4C6C-89B2-4DF7BEBDA058}"/>
              </a:ext>
            </a:extLst>
          </p:cNvPr>
          <p:cNvSpPr/>
          <p:nvPr/>
        </p:nvSpPr>
        <p:spPr>
          <a:xfrm>
            <a:off x="5868144" y="5138310"/>
            <a:ext cx="3168352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s-PE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PREDIOS RURALES INDIVIDUALES TITULADOS</a:t>
            </a:r>
          </a:p>
          <a:p>
            <a:pPr algn="ctr"/>
            <a:r>
              <a:rPr lang="es-MX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576</a:t>
            </a:r>
            <a:endParaRPr lang="es-PE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2033946" y="1124744"/>
            <a:ext cx="127621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PE"/>
          </a:p>
        </p:txBody>
      </p: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51240" y="311276"/>
            <a:ext cx="9092760" cy="3918231"/>
            <a:chOff x="0" y="0"/>
            <a:chExt cx="6032" cy="3994"/>
          </a:xfrm>
        </p:grpSpPr>
        <p:pic>
          <p:nvPicPr>
            <p:cNvPr id="29700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" y="5"/>
              <a:ext cx="6022" cy="3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2"/>
            <p:cNvGrpSpPr>
              <a:grpSpLocks/>
            </p:cNvGrpSpPr>
            <p:nvPr/>
          </p:nvGrpSpPr>
          <p:grpSpPr bwMode="auto">
            <a:xfrm>
              <a:off x="2" y="2"/>
              <a:ext cx="6027" cy="3989"/>
              <a:chOff x="2" y="2"/>
              <a:chExt cx="6027" cy="3989"/>
            </a:xfrm>
          </p:grpSpPr>
          <p:sp>
            <p:nvSpPr>
              <p:cNvPr id="5" name="Freeform 3"/>
              <p:cNvSpPr>
                <a:spLocks/>
              </p:cNvSpPr>
              <p:nvPr/>
            </p:nvSpPr>
            <p:spPr bwMode="auto">
              <a:xfrm>
                <a:off x="2" y="2"/>
                <a:ext cx="6027" cy="3989"/>
              </a:xfrm>
              <a:custGeom>
                <a:avLst/>
                <a:gdLst>
                  <a:gd name="T0" fmla="+- 0 2 2"/>
                  <a:gd name="T1" fmla="*/ T0 w 6027"/>
                  <a:gd name="T2" fmla="+- 0 3991 2"/>
                  <a:gd name="T3" fmla="*/ 3991 h 3989"/>
                  <a:gd name="T4" fmla="+- 0 6029 2"/>
                  <a:gd name="T5" fmla="*/ T4 w 6027"/>
                  <a:gd name="T6" fmla="+- 0 3991 2"/>
                  <a:gd name="T7" fmla="*/ 3991 h 3989"/>
                  <a:gd name="T8" fmla="+- 0 6029 2"/>
                  <a:gd name="T9" fmla="*/ T8 w 6027"/>
                  <a:gd name="T10" fmla="+- 0 2 2"/>
                  <a:gd name="T11" fmla="*/ 2 h 3989"/>
                  <a:gd name="T12" fmla="+- 0 2 2"/>
                  <a:gd name="T13" fmla="*/ T12 w 6027"/>
                  <a:gd name="T14" fmla="+- 0 2 2"/>
                  <a:gd name="T15" fmla="*/ 2 h 3989"/>
                  <a:gd name="T16" fmla="+- 0 2 2"/>
                  <a:gd name="T17" fmla="*/ T16 w 6027"/>
                  <a:gd name="T18" fmla="+- 0 3991 2"/>
                  <a:gd name="T19" fmla="*/ 3991 h 3989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  <a:cxn ang="0">
                    <a:pos x="T17" y="T19"/>
                  </a:cxn>
                </a:cxnLst>
                <a:rect l="0" t="0" r="r" b="b"/>
                <a:pathLst>
                  <a:path w="6027" h="3989">
                    <a:moveTo>
                      <a:pt x="0" y="3989"/>
                    </a:moveTo>
                    <a:lnTo>
                      <a:pt x="6027" y="3989"/>
                    </a:lnTo>
                    <a:lnTo>
                      <a:pt x="6027" y="0"/>
                    </a:lnTo>
                    <a:lnTo>
                      <a:pt x="0" y="0"/>
                    </a:lnTo>
                    <a:lnTo>
                      <a:pt x="0" y="3989"/>
                    </a:lnTo>
                    <a:close/>
                  </a:path>
                </a:pathLst>
              </a:custGeom>
              <a:noFill/>
              <a:ln w="304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s-P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524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843808" y="253634"/>
            <a:ext cx="5976664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 NATIVAS TITULADAS, </a:t>
            </a:r>
            <a:endParaRPr lang="es-PE" sz="2400" b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P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2015 - 2019</a:t>
            </a:r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</a:p>
        </p:txBody>
      </p:sp>
      <p:sp>
        <p:nvSpPr>
          <p:cNvPr id="12" name="CuadroTexto 11"/>
          <p:cNvSpPr txBox="1"/>
          <p:nvPr/>
        </p:nvSpPr>
        <p:spPr>
          <a:xfrm>
            <a:off x="323528" y="4525137"/>
            <a:ext cx="2481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300" dirty="0">
                <a:latin typeface="Calibri" panose="020F0502020204030204" pitchFamily="34" charset="0"/>
              </a:rPr>
              <a:t>Fuente: DRAL </a:t>
            </a:r>
            <a:r>
              <a:rPr lang="es-PE" sz="1300" dirty="0" smtClean="0">
                <a:latin typeface="Calibri" panose="020F0502020204030204" pitchFamily="34" charset="0"/>
              </a:rPr>
              <a:t>– DISAFILPA</a:t>
            </a:r>
          </a:p>
          <a:p>
            <a:pPr algn="just"/>
            <a:r>
              <a:rPr lang="es-PE" sz="1300" dirty="0" smtClean="0">
                <a:latin typeface="Calibri" panose="020F0502020204030204" pitchFamily="34" charset="0"/>
              </a:rPr>
              <a:t>* Información al I Semestre 2019</a:t>
            </a:r>
            <a:endParaRPr lang="es-PE" sz="1300" dirty="0">
              <a:latin typeface="Calibri" panose="020F0502020204030204" pitchFamily="34" charset="0"/>
            </a:endParaRPr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7503755"/>
              </p:ext>
            </p:extLst>
          </p:nvPr>
        </p:nvGraphicFramePr>
        <p:xfrm>
          <a:off x="323530" y="1200326"/>
          <a:ext cx="8496941" cy="323678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3293539"/>
                <a:gridCol w="847745"/>
                <a:gridCol w="847745"/>
                <a:gridCol w="847745"/>
                <a:gridCol w="847745"/>
                <a:gridCol w="847745"/>
                <a:gridCol w="964677"/>
              </a:tblGrid>
              <a:tr h="3443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TÍTULOS </a:t>
                      </a:r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ENTREGADOS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44339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2019*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MAYNAS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16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4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22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AMAZONAS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UCAYALI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3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6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2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14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REQUENA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4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14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8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9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36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LORETO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3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4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MARISCAL </a:t>
                      </a:r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RAMÓN </a:t>
                      </a:r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CASTILLA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12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3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15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DATEM DEL </a:t>
                      </a:r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MARAÑÓN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8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8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275471">
                <a:tc>
                  <a:txBody>
                    <a:bodyPr/>
                    <a:lstStyle/>
                    <a:p>
                      <a:pPr algn="l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1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3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4339"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26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24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9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27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16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102 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</a:tbl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457" y="4548948"/>
            <a:ext cx="3901863" cy="218666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5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915816" y="284411"/>
            <a:ext cx="5904656" cy="830997"/>
          </a:xfrm>
          <a:prstGeom prst="rect">
            <a:avLst/>
          </a:prstGeom>
          <a:solidFill>
            <a:srgbClr val="E8FBD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PREDIOS RURALES INDIVIDUALES TITULADOS, </a:t>
            </a:r>
            <a:r>
              <a:rPr lang="es-P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– 2019* </a:t>
            </a:r>
            <a:endParaRPr lang="es-PE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1218152"/>
              </p:ext>
            </p:extLst>
          </p:nvPr>
        </p:nvGraphicFramePr>
        <p:xfrm>
          <a:off x="323529" y="1484784"/>
          <a:ext cx="8496943" cy="398412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832315"/>
                <a:gridCol w="944105"/>
                <a:gridCol w="1029932"/>
                <a:gridCol w="858277"/>
                <a:gridCol w="858277"/>
                <a:gridCol w="944105"/>
                <a:gridCol w="1029932"/>
              </a:tblGrid>
              <a:tr h="30072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TÍTULOS </a:t>
                      </a:r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ENTREGADOS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</a:tr>
              <a:tr h="321284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2017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2018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2019*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MAYNAS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247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1,577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1,130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83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158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3,195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ALTO AMAZONAS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629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1,519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1,042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482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3,672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UCAYALI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2,112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2,425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96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31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4,664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REQUENA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314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1,253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56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261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1,884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LORETO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105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318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579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194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1,196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MARISCAL </a:t>
                      </a:r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RAMÓN </a:t>
                      </a:r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CASTILLA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188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2,699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2,783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126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5,796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DATEM DEL </a:t>
                      </a:r>
                      <a:r>
                        <a:rPr lang="es-PE" sz="120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MARAÑÓN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76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1,103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1,471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100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2,750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43928">
                <a:tc>
                  <a:txBody>
                    <a:bodyPr/>
                    <a:lstStyle/>
                    <a:p>
                      <a:pPr algn="l" fontAlgn="ctr"/>
                      <a:r>
                        <a:rPr lang="es-PE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PUTUMAYO</a:t>
                      </a:r>
                      <a:endParaRPr lang="es-PE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57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26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 -   </a:t>
                      </a:r>
                      <a:endParaRPr lang="es-PE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2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      26 </a:t>
                      </a:r>
                      <a:endParaRPr lang="es-PE" sz="12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  <a:tr h="359838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1,245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9,642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10,709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1,011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576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PE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23,183</a:t>
                      </a:r>
                      <a:endParaRPr lang="es-PE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rgbClr val="E8FBD1"/>
                    </a:solidFill>
                  </a:tcPr>
                </a:tc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323528" y="5589240"/>
            <a:ext cx="2481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300" dirty="0">
                <a:latin typeface="Calibri" panose="020F0502020204030204" pitchFamily="34" charset="0"/>
              </a:rPr>
              <a:t>Fuente: DRAL </a:t>
            </a:r>
            <a:r>
              <a:rPr lang="es-PE" sz="1300" dirty="0" smtClean="0">
                <a:latin typeface="Calibri" panose="020F0502020204030204" pitchFamily="34" charset="0"/>
              </a:rPr>
              <a:t>– DISAFILPA</a:t>
            </a:r>
          </a:p>
          <a:p>
            <a:pPr algn="just"/>
            <a:r>
              <a:rPr lang="es-PE" sz="1300" dirty="0" smtClean="0">
                <a:latin typeface="Calibri" panose="020F0502020204030204" pitchFamily="34" charset="0"/>
              </a:rPr>
              <a:t>* Información al I Semestre 2019</a:t>
            </a:r>
            <a:endParaRPr lang="es-PE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17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25"/>
            <a:ext cx="2620370" cy="118550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2483768" y="200834"/>
            <a:ext cx="640871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PE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COMUNIDADES CAMPESINAS TITULADAS, </a:t>
            </a:r>
            <a:r>
              <a:rPr lang="es-PE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2015 - 2019*</a:t>
            </a:r>
            <a:endParaRPr lang="es-PE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51660833"/>
              </p:ext>
            </p:extLst>
          </p:nvPr>
        </p:nvGraphicFramePr>
        <p:xfrm>
          <a:off x="395536" y="1117600"/>
          <a:ext cx="8496944" cy="2792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028" name="Hoja de cálculo" r:id="rId5" imgW="6172289" imgH="2114597" progId="Excel.Sheet.12">
                  <p:embed/>
                </p:oleObj>
              </mc:Choice>
              <mc:Fallback>
                <p:oleObj name="Hoja de cálculo" r:id="rId5" imgW="6172289" imgH="2114597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5536" y="1117600"/>
                        <a:ext cx="8496944" cy="2792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Imagen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4005064"/>
            <a:ext cx="4853405" cy="24439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CuadroTexto 8"/>
          <p:cNvSpPr txBox="1"/>
          <p:nvPr/>
        </p:nvSpPr>
        <p:spPr>
          <a:xfrm>
            <a:off x="395536" y="6340369"/>
            <a:ext cx="248171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sz="1300" dirty="0">
                <a:latin typeface="Calibri" panose="020F0502020204030204" pitchFamily="34" charset="0"/>
              </a:rPr>
              <a:t>Fuente: DRAL </a:t>
            </a:r>
            <a:r>
              <a:rPr lang="es-PE" sz="1300" dirty="0" smtClean="0">
                <a:latin typeface="Calibri" panose="020F0502020204030204" pitchFamily="34" charset="0"/>
              </a:rPr>
              <a:t>– DISAFILPA</a:t>
            </a:r>
          </a:p>
          <a:p>
            <a:pPr algn="just"/>
            <a:r>
              <a:rPr lang="es-PE" sz="1300" dirty="0" smtClean="0">
                <a:latin typeface="Calibri" panose="020F0502020204030204" pitchFamily="34" charset="0"/>
              </a:rPr>
              <a:t>* Información al I Semestre 2019</a:t>
            </a:r>
            <a:endParaRPr lang="es-PE" sz="13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016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PE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25371"/>
          </a:xfr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3851920" y="5732764"/>
            <a:ext cx="5184577" cy="1092607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2">
                <a:lumMod val="60000"/>
                <a:lumOff val="40000"/>
              </a:schemeClr>
            </a:glow>
            <a:outerShdw blurRad="50800" dist="50800" dir="5400000" algn="ctr" rotWithShape="0">
              <a:schemeClr val="accent2">
                <a:lumMod val="40000"/>
                <a:lumOff val="6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6500" b="1" spc="50" dirty="0">
                <a:ln w="11430"/>
                <a:solidFill>
                  <a:srgbClr val="FF0000"/>
                </a:solidFill>
                <a:effectLst>
                  <a:glow rad="101600">
                    <a:schemeClr val="accent5">
                      <a:lumMod val="75000"/>
                      <a:alpha val="40000"/>
                    </a:schemeClr>
                  </a:glow>
                  <a:outerShdw blurRad="38100" dist="38100" dir="2700000" algn="tl">
                    <a:schemeClr val="accent5">
                      <a:lumMod val="75000"/>
                      <a:alpha val="43000"/>
                    </a:schemeClr>
                  </a:outerShdw>
                </a:effectLst>
                <a:latin typeface="Pristina" pitchFamily="66" charset="0"/>
                <a:cs typeface="Aharoni" pitchFamily="2" charset="-79"/>
              </a:rPr>
              <a:t>¡Muchas Gracias!</a:t>
            </a:r>
          </a:p>
        </p:txBody>
      </p:sp>
    </p:spTree>
    <p:extLst>
      <p:ext uri="{BB962C8B-B14F-4D97-AF65-F5344CB8AC3E}">
        <p14:creationId xmlns:p14="http://schemas.microsoft.com/office/powerpoint/2010/main" val="3938697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300252" y="253097"/>
            <a:ext cx="859222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s-PE" sz="2000" b="1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PROPUESTA DE CREACIÓN DE DISTRITOS FRONTERIZOS</a:t>
            </a:r>
            <a:r>
              <a:rPr lang="es-PE" sz="20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 </a:t>
            </a:r>
            <a:r>
              <a:rPr lang="es-PE" sz="2000" b="1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DE             </a:t>
            </a:r>
            <a:r>
              <a:rPr lang="es-PE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SANTA ROSA DEL AMAZONAS</a:t>
            </a:r>
            <a:r>
              <a:rPr lang="es-PE" sz="2000" b="1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 Y </a:t>
            </a:r>
            <a:r>
              <a:rPr lang="es-PE" sz="20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BELLAVISTA CALLARÚ</a:t>
            </a:r>
            <a:r>
              <a:rPr lang="es-PE" sz="2000" b="1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,                        EN LA </a:t>
            </a:r>
            <a:r>
              <a:rPr lang="es-PE" sz="2000" dirty="0" smtClean="0">
                <a:solidFill>
                  <a:schemeClr val="accent5"/>
                </a:solidFill>
                <a:latin typeface="Arial Black" panose="020B0A04020102020204" pitchFamily="34" charset="0"/>
              </a:rPr>
              <a:t>PROVINCIA MARISCAL RAMÓN CASTILLA</a:t>
            </a:r>
            <a:endParaRPr lang="es-PE" sz="2000" dirty="0">
              <a:solidFill>
                <a:schemeClr val="accent5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56792"/>
            <a:ext cx="3627857" cy="490401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4" t="3856" r="3285" b="3911"/>
          <a:stretch/>
        </p:blipFill>
        <p:spPr>
          <a:xfrm>
            <a:off x="4283968" y="1844824"/>
            <a:ext cx="4608511" cy="3823898"/>
          </a:xfrm>
          <a:prstGeom prst="rect">
            <a:avLst/>
          </a:prstGeom>
        </p:spPr>
      </p:pic>
      <p:sp>
        <p:nvSpPr>
          <p:cNvPr id="16" name="CuadroTexto 15"/>
          <p:cNvSpPr txBox="1"/>
          <p:nvPr/>
        </p:nvSpPr>
        <p:spPr>
          <a:xfrm>
            <a:off x="395536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Calibri" panose="020F0502020204030204" pitchFamily="34" charset="0"/>
              </a:rPr>
              <a:t>Fuente: </a:t>
            </a:r>
            <a:r>
              <a:rPr lang="es-PE" sz="1400" dirty="0" smtClean="0">
                <a:latin typeface="Calibri" panose="020F0502020204030204" pitchFamily="34" charset="0"/>
              </a:rPr>
              <a:t>GRPPAT/SGATDF</a:t>
            </a:r>
          </a:p>
        </p:txBody>
      </p:sp>
    </p:spTree>
    <p:extLst>
      <p:ext uri="{BB962C8B-B14F-4D97-AF65-F5344CB8AC3E}">
        <p14:creationId xmlns:p14="http://schemas.microsoft.com/office/powerpoint/2010/main" val="275585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4902" r="2882" b="3599"/>
          <a:stretch/>
        </p:blipFill>
        <p:spPr>
          <a:xfrm>
            <a:off x="4139952" y="1978531"/>
            <a:ext cx="4680520" cy="379431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3657885" cy="52993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" y="11248"/>
            <a:ext cx="2620370" cy="1031955"/>
          </a:xfrm>
          <a:prstGeom prst="rect">
            <a:avLst/>
          </a:prstGeom>
          <a:effectLst/>
        </p:spPr>
      </p:pic>
      <p:sp>
        <p:nvSpPr>
          <p:cNvPr id="17" name="CuadroTexto 16"/>
          <p:cNvSpPr txBox="1"/>
          <p:nvPr/>
        </p:nvSpPr>
        <p:spPr>
          <a:xfrm>
            <a:off x="251520" y="6505599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400" dirty="0">
                <a:latin typeface="Calibri" panose="020F0502020204030204" pitchFamily="34" charset="0"/>
              </a:rPr>
              <a:t>Fuente: </a:t>
            </a:r>
            <a:r>
              <a:rPr lang="es-PE" sz="1400" dirty="0" smtClean="0">
                <a:latin typeface="Calibri" panose="020F0502020204030204" pitchFamily="34" charset="0"/>
              </a:rPr>
              <a:t>GRPPAT/SGATDF</a:t>
            </a:r>
          </a:p>
        </p:txBody>
      </p:sp>
    </p:spTree>
    <p:extLst>
      <p:ext uri="{BB962C8B-B14F-4D97-AF65-F5344CB8AC3E}">
        <p14:creationId xmlns:p14="http://schemas.microsoft.com/office/powerpoint/2010/main" val="45794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20056</TotalTime>
  <Words>4505</Words>
  <Application>Microsoft Office PowerPoint</Application>
  <PresentationFormat>Presentación en pantalla (4:3)</PresentationFormat>
  <Paragraphs>1293</Paragraphs>
  <Slides>79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79</vt:i4>
      </vt:variant>
    </vt:vector>
  </HeadingPairs>
  <TitlesOfParts>
    <vt:vector size="92" baseType="lpstr">
      <vt:lpstr>Aharoni</vt:lpstr>
      <vt:lpstr>Arial</vt:lpstr>
      <vt:lpstr>Arial Black</vt:lpstr>
      <vt:lpstr>Bernard MT Condensed</vt:lpstr>
      <vt:lpstr>Bree Lt</vt:lpstr>
      <vt:lpstr>Calibri</vt:lpstr>
      <vt:lpstr>Calibri Light</vt:lpstr>
      <vt:lpstr>Pristina</vt:lpstr>
      <vt:lpstr>Times New Roman</vt:lpstr>
      <vt:lpstr>Wingdings</vt:lpstr>
      <vt:lpstr>Tema de Office</vt:lpstr>
      <vt:lpstr>CorelDRAW</vt:lpstr>
      <vt:lpstr>Hoja de cálculo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CONSEJO REGIONAL DE LORETO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Publicación de la base de datos de la GESTIÓN DE ACR Y DE HUMEDALES  en la plataforma tecnológica de la  IDER del GORE Loreto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  Reconocimiento de la IX Feria de la Expo Amazónica 2019, mediante Resolución Ministerial N° 0009-2019-MINAGRI, en el Calendario Nacional de Eventos y Ferias Agropecuarias. </vt:lpstr>
      <vt:lpstr>FERIA AGROPECUARIA  SAN JUAN  2019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Manolo Burga</dc:creator>
  <cp:lastModifiedBy>Boris Raúl Flores Ángulo</cp:lastModifiedBy>
  <cp:revision>1983</cp:revision>
  <cp:lastPrinted>2019-09-10T14:59:43Z</cp:lastPrinted>
  <dcterms:created xsi:type="dcterms:W3CDTF">2016-09-12T18:21:48Z</dcterms:created>
  <dcterms:modified xsi:type="dcterms:W3CDTF">2019-09-16T15:21:29Z</dcterms:modified>
</cp:coreProperties>
</file>